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8"/>
  </p:notesMasterIdLst>
  <p:sldIdLst>
    <p:sldId id="257" r:id="rId2"/>
    <p:sldId id="271" r:id="rId3"/>
    <p:sldId id="260" r:id="rId4"/>
    <p:sldId id="279" r:id="rId5"/>
    <p:sldId id="261" r:id="rId6"/>
    <p:sldId id="288" r:id="rId7"/>
    <p:sldId id="272" r:id="rId8"/>
    <p:sldId id="274" r:id="rId9"/>
    <p:sldId id="262" r:id="rId10"/>
    <p:sldId id="263" r:id="rId11"/>
    <p:sldId id="265" r:id="rId12"/>
    <p:sldId id="281" r:id="rId13"/>
    <p:sldId id="282" r:id="rId14"/>
    <p:sldId id="283" r:id="rId15"/>
    <p:sldId id="284" r:id="rId16"/>
    <p:sldId id="285" r:id="rId17"/>
    <p:sldId id="266" r:id="rId18"/>
    <p:sldId id="291" r:id="rId19"/>
    <p:sldId id="290" r:id="rId20"/>
    <p:sldId id="268" r:id="rId21"/>
    <p:sldId id="269" r:id="rId22"/>
    <p:sldId id="289" r:id="rId23"/>
    <p:sldId id="286" r:id="rId24"/>
    <p:sldId id="287" r:id="rId25"/>
    <p:sldId id="270" r:id="rId26"/>
    <p:sldId id="280" r:id="rId27"/>
  </p:sldIdLst>
  <p:sldSz cx="12192000" cy="6858000"/>
  <p:notesSz cx="6858000" cy="9144000"/>
  <p:embeddedFontLst>
    <p:embeddedFont>
      <p:font typeface="Microsoft Sans Serif" panose="020B0604020202020204" pitchFamily="34" charset="0"/>
      <p:regular r:id="rId29"/>
    </p:embeddedFont>
    <p:embeddedFont>
      <p:font typeface="Montserrat" pitchFamily="2" charset="0"/>
      <p:regular r:id="rId30"/>
      <p:bold r:id="rId31"/>
      <p:italic r:id="rId32"/>
      <p:boldItalic r:id="rId33"/>
    </p:embeddedFont>
    <p:embeddedFont>
      <p:font typeface="Play" pitchFamily="2" charset="0"/>
      <p:regular r:id="rId34"/>
      <p:bold r:id="rId35"/>
    </p:embeddedFont>
    <p:embeddedFont>
      <p:font typeface="Roboto" panose="02000000000000000000" pitchFamily="2" charset="0"/>
      <p:regular r:id="rId36"/>
      <p:bold r:id="rId37"/>
      <p:italic r:id="rId38"/>
      <p:boldItalic r:id="rId39"/>
    </p:embeddedFont>
    <p:embeddedFont>
      <p:font typeface="Tsukushi A Round Gothic Bold" panose="02020400000000000000" pitchFamily="18" charset="-128"/>
      <p:bold r:id="rId40"/>
    </p:embeddedFont>
    <p:embeddedFont>
      <p:font typeface="Tsukushi A Round Gothic Regular" panose="02020400000000000000" pitchFamily="18" charset="-128"/>
      <p:regular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2" roundtripDataSignature="AMtx7mjF1SMIuBPikmpbxL/l3uOLZeYcT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12"/>
    <p:restoredTop sz="93894"/>
  </p:normalViewPr>
  <p:slideViewPr>
    <p:cSldViewPr snapToGrid="0">
      <p:cViewPr varScale="1">
        <p:scale>
          <a:sx n="150" d="100"/>
          <a:sy n="150" d="100"/>
        </p:scale>
        <p:origin x="84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Google Shape;3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 name="Google Shape;3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 name="Google Shape;4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48152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 name="Google Shape;4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8380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 name="Google Shape;4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7628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 name="Google Shape;4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0989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 name="Google Shape;4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53776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 name="Google Shape;4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3341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 name="Google Shape;4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95776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 name="Google Shape;4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94902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 name="Google Shape;4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0166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 name="Google Shape;4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8291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 name="Google Shape;4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8703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 name="Google Shape;4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94601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 name="Google Shape;4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15040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 name="Google Shape;4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47037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 name="Google Shape;4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66916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 name="Google Shape;4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1029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 name="Google Shape;4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07026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Google Shape;3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 name="Google Shape;3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7889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 name="Google Shape;4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0773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 name="Google Shape;4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3620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 name="Google Shape;4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6999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 name="Google Shape;4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9756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 name="Google Shape;4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2979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 name="Google Shape;4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6673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 name="Google Shape;4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75032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6"/>
          <p:cNvSpPr/>
          <p:nvPr/>
        </p:nvSpPr>
        <p:spPr>
          <a:xfrm>
            <a:off x="0" y="0"/>
            <a:ext cx="12192000" cy="6858000"/>
          </a:xfrm>
          <a:prstGeom prst="rect">
            <a:avLst/>
          </a:prstGeom>
          <a:gradFill>
            <a:gsLst>
              <a:gs pos="0">
                <a:srgbClr val="000000">
                  <a:alpha val="90196"/>
                </a:srgbClr>
              </a:gs>
              <a:gs pos="100000">
                <a:srgbClr val="000000">
                  <a:alpha val="0"/>
                </a:srgbClr>
              </a:gs>
            </a:gsLst>
            <a:path path="circle">
              <a:fillToRect l="50000" t="50000" r="50000" b="50000"/>
            </a:path>
            <a:tileRect/>
          </a:gra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 name="Google Shape;11;p6"/>
          <p:cNvSpPr txBox="1">
            <a:spLocks noGrp="1"/>
          </p:cNvSpPr>
          <p:nvPr>
            <p:ph type="sldNum" idx="12"/>
          </p:nvPr>
        </p:nvSpPr>
        <p:spPr>
          <a:xfrm>
            <a:off x="11473555" y="6320975"/>
            <a:ext cx="4161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lt1"/>
                </a:solidFill>
                <a:latin typeface="Arial"/>
                <a:ea typeface="Arial"/>
                <a:cs typeface="Arial"/>
                <a:sym typeface="Arial"/>
              </a:defRPr>
            </a:lvl1pPr>
            <a:lvl2pPr marL="0" lvl="1" indent="0" algn="r">
              <a:spcBef>
                <a:spcPts val="0"/>
              </a:spcBef>
              <a:buNone/>
              <a:defRPr sz="1200" b="0" i="0" u="none" strike="noStrike" cap="none">
                <a:solidFill>
                  <a:schemeClr val="lt1"/>
                </a:solidFill>
                <a:latin typeface="Arial"/>
                <a:ea typeface="Arial"/>
                <a:cs typeface="Arial"/>
                <a:sym typeface="Arial"/>
              </a:defRPr>
            </a:lvl2pPr>
            <a:lvl3pPr marL="0" lvl="2" indent="0" algn="r">
              <a:spcBef>
                <a:spcPts val="0"/>
              </a:spcBef>
              <a:buNone/>
              <a:defRPr sz="1200" b="0" i="0" u="none" strike="noStrike" cap="none">
                <a:solidFill>
                  <a:schemeClr val="lt1"/>
                </a:solidFill>
                <a:latin typeface="Arial"/>
                <a:ea typeface="Arial"/>
                <a:cs typeface="Arial"/>
                <a:sym typeface="Arial"/>
              </a:defRPr>
            </a:lvl3pPr>
            <a:lvl4pPr marL="0" lvl="3" indent="0" algn="r">
              <a:spcBef>
                <a:spcPts val="0"/>
              </a:spcBef>
              <a:buNone/>
              <a:defRPr sz="1200" b="0" i="0" u="none" strike="noStrike" cap="none">
                <a:solidFill>
                  <a:schemeClr val="lt1"/>
                </a:solidFill>
                <a:latin typeface="Arial"/>
                <a:ea typeface="Arial"/>
                <a:cs typeface="Arial"/>
                <a:sym typeface="Arial"/>
              </a:defRPr>
            </a:lvl4pPr>
            <a:lvl5pPr marL="0" lvl="4" indent="0" algn="r">
              <a:spcBef>
                <a:spcPts val="0"/>
              </a:spcBef>
              <a:buNone/>
              <a:defRPr sz="1200" b="0" i="0" u="none" strike="noStrike" cap="none">
                <a:solidFill>
                  <a:schemeClr val="lt1"/>
                </a:solidFill>
                <a:latin typeface="Arial"/>
                <a:ea typeface="Arial"/>
                <a:cs typeface="Arial"/>
                <a:sym typeface="Arial"/>
              </a:defRPr>
            </a:lvl5pPr>
            <a:lvl6pPr marL="0" lvl="5" indent="0" algn="r">
              <a:spcBef>
                <a:spcPts val="0"/>
              </a:spcBef>
              <a:buNone/>
              <a:defRPr sz="1200" b="0" i="0" u="none" strike="noStrike" cap="none">
                <a:solidFill>
                  <a:schemeClr val="lt1"/>
                </a:solidFill>
                <a:latin typeface="Arial"/>
                <a:ea typeface="Arial"/>
                <a:cs typeface="Arial"/>
                <a:sym typeface="Arial"/>
              </a:defRPr>
            </a:lvl6pPr>
            <a:lvl7pPr marL="0" lvl="6" indent="0" algn="r">
              <a:spcBef>
                <a:spcPts val="0"/>
              </a:spcBef>
              <a:buNone/>
              <a:defRPr sz="1200" b="0" i="0" u="none" strike="noStrike" cap="none">
                <a:solidFill>
                  <a:schemeClr val="lt1"/>
                </a:solidFill>
                <a:latin typeface="Arial"/>
                <a:ea typeface="Arial"/>
                <a:cs typeface="Arial"/>
                <a:sym typeface="Arial"/>
              </a:defRPr>
            </a:lvl7pPr>
            <a:lvl8pPr marL="0" lvl="7" indent="0" algn="r">
              <a:spcBef>
                <a:spcPts val="0"/>
              </a:spcBef>
              <a:buNone/>
              <a:defRPr sz="1200" b="0" i="0" u="none" strike="noStrike" cap="none">
                <a:solidFill>
                  <a:schemeClr val="lt1"/>
                </a:solidFill>
                <a:latin typeface="Arial"/>
                <a:ea typeface="Arial"/>
                <a:cs typeface="Arial"/>
                <a:sym typeface="Arial"/>
              </a:defRPr>
            </a:lvl8pPr>
            <a:lvl9pPr marL="0" lvl="8" indent="0" algn="r">
              <a:spcBef>
                <a:spcPts val="0"/>
              </a:spcBef>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pic>
        <p:nvPicPr>
          <p:cNvPr id="12" name="Google Shape;12;p6" descr="A black and white logo&#10;&#10;Description automatically generated"/>
          <p:cNvPicPr preferRelativeResize="0"/>
          <p:nvPr/>
        </p:nvPicPr>
        <p:blipFill rotWithShape="1">
          <a:blip r:embed="rId3">
            <a:alphaModFix/>
          </a:blip>
          <a:srcRect/>
          <a:stretch/>
        </p:blipFill>
        <p:spPr>
          <a:xfrm>
            <a:off x="718040" y="2094384"/>
            <a:ext cx="10705529" cy="217716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7"/>
          <p:cNvSpPr/>
          <p:nvPr/>
        </p:nvSpPr>
        <p:spPr>
          <a:xfrm>
            <a:off x="0" y="0"/>
            <a:ext cx="12192000" cy="6858000"/>
          </a:xfrm>
          <a:prstGeom prst="rect">
            <a:avLst/>
          </a:prstGeom>
          <a:gradFill>
            <a:gsLst>
              <a:gs pos="0">
                <a:srgbClr val="000000">
                  <a:alpha val="90196"/>
                </a:srgbClr>
              </a:gs>
              <a:gs pos="100000">
                <a:srgbClr val="000000">
                  <a:alpha val="0"/>
                </a:srgbClr>
              </a:gs>
            </a:gsLst>
            <a:path path="circle">
              <a:fillToRect l="50000" t="50000" r="50000" b="50000"/>
            </a:path>
            <a:tileRect/>
          </a:gra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9" name="Google Shape;19;p7"/>
          <p:cNvSpPr txBox="1">
            <a:spLocks noGrp="1"/>
          </p:cNvSpPr>
          <p:nvPr>
            <p:ph type="ctrTitle"/>
          </p:nvPr>
        </p:nvSpPr>
        <p:spPr>
          <a:xfrm>
            <a:off x="1134209" y="1755410"/>
            <a:ext cx="10158046" cy="23876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6000"/>
              <a:buFont typeface="Play"/>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7"/>
          <p:cNvSpPr txBox="1">
            <a:spLocks noGrp="1"/>
          </p:cNvSpPr>
          <p:nvPr>
            <p:ph type="subTitle" idx="1"/>
          </p:nvPr>
        </p:nvSpPr>
        <p:spPr>
          <a:xfrm>
            <a:off x="1134209" y="4235085"/>
            <a:ext cx="10158046" cy="165576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1" name="Google Shape;21;p7" descr="A black and white logo&#10;&#10;Description automatically generated"/>
          <p:cNvPicPr preferRelativeResize="0"/>
          <p:nvPr/>
        </p:nvPicPr>
        <p:blipFill rotWithShape="1">
          <a:blip r:embed="rId3">
            <a:alphaModFix/>
          </a:blip>
          <a:srcRect/>
          <a:stretch/>
        </p:blipFill>
        <p:spPr>
          <a:xfrm>
            <a:off x="1134209" y="343962"/>
            <a:ext cx="6128683" cy="1246382"/>
          </a:xfrm>
          <a:prstGeom prst="rect">
            <a:avLst/>
          </a:prstGeom>
          <a:noFill/>
          <a:ln>
            <a:noFill/>
          </a:ln>
        </p:spPr>
      </p:pic>
      <p:sp>
        <p:nvSpPr>
          <p:cNvPr id="22" name="Google Shape;22;p7"/>
          <p:cNvSpPr txBox="1">
            <a:spLocks noGrp="1"/>
          </p:cNvSpPr>
          <p:nvPr>
            <p:ph type="sldNum" idx="12"/>
          </p:nvPr>
        </p:nvSpPr>
        <p:spPr>
          <a:xfrm>
            <a:off x="11473555" y="6320975"/>
            <a:ext cx="416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sz="1200" b="0" i="0" u="none" strike="noStrike" cap="none">
                <a:solidFill>
                  <a:schemeClr val="lt1"/>
                </a:solidFill>
                <a:latin typeface="Arial"/>
                <a:ea typeface="Arial"/>
                <a:cs typeface="Arial"/>
                <a:sym typeface="Arial"/>
              </a:defRPr>
            </a:lvl1pPr>
            <a:lvl2pPr marL="0" lvl="1" indent="0" algn="r" rtl="0">
              <a:spcBef>
                <a:spcPts val="0"/>
              </a:spcBef>
              <a:buNone/>
              <a:defRPr sz="1200" b="0" i="0" u="none" strike="noStrike" cap="none">
                <a:solidFill>
                  <a:schemeClr val="lt1"/>
                </a:solidFill>
                <a:latin typeface="Arial"/>
                <a:ea typeface="Arial"/>
                <a:cs typeface="Arial"/>
                <a:sym typeface="Arial"/>
              </a:defRPr>
            </a:lvl2pPr>
            <a:lvl3pPr marL="0" lvl="2" indent="0" algn="r" rtl="0">
              <a:spcBef>
                <a:spcPts val="0"/>
              </a:spcBef>
              <a:buNone/>
              <a:defRPr sz="1200" b="0" i="0" u="none" strike="noStrike" cap="none">
                <a:solidFill>
                  <a:schemeClr val="lt1"/>
                </a:solidFill>
                <a:latin typeface="Arial"/>
                <a:ea typeface="Arial"/>
                <a:cs typeface="Arial"/>
                <a:sym typeface="Arial"/>
              </a:defRPr>
            </a:lvl3pPr>
            <a:lvl4pPr marL="0" lvl="3" indent="0" algn="r" rtl="0">
              <a:spcBef>
                <a:spcPts val="0"/>
              </a:spcBef>
              <a:buNone/>
              <a:defRPr sz="1200" b="0" i="0" u="none" strike="noStrike" cap="none">
                <a:solidFill>
                  <a:schemeClr val="lt1"/>
                </a:solidFill>
                <a:latin typeface="Arial"/>
                <a:ea typeface="Arial"/>
                <a:cs typeface="Arial"/>
                <a:sym typeface="Arial"/>
              </a:defRPr>
            </a:lvl4pPr>
            <a:lvl5pPr marL="0" lvl="4" indent="0" algn="r" rtl="0">
              <a:spcBef>
                <a:spcPts val="0"/>
              </a:spcBef>
              <a:buNone/>
              <a:defRPr sz="1200" b="0" i="0" u="none" strike="noStrike" cap="none">
                <a:solidFill>
                  <a:schemeClr val="lt1"/>
                </a:solidFill>
                <a:latin typeface="Arial"/>
                <a:ea typeface="Arial"/>
                <a:cs typeface="Arial"/>
                <a:sym typeface="Arial"/>
              </a:defRPr>
            </a:lvl5pPr>
            <a:lvl6pPr marL="0" lvl="5" indent="0" algn="r" rtl="0">
              <a:spcBef>
                <a:spcPts val="0"/>
              </a:spcBef>
              <a:buNone/>
              <a:defRPr sz="1200" b="0" i="0" u="none" strike="noStrike" cap="none">
                <a:solidFill>
                  <a:schemeClr val="lt1"/>
                </a:solidFill>
                <a:latin typeface="Arial"/>
                <a:ea typeface="Arial"/>
                <a:cs typeface="Arial"/>
                <a:sym typeface="Arial"/>
              </a:defRPr>
            </a:lvl6pPr>
            <a:lvl7pPr marL="0" lvl="6" indent="0" algn="r" rtl="0">
              <a:spcBef>
                <a:spcPts val="0"/>
              </a:spcBef>
              <a:buNone/>
              <a:defRPr sz="1200" b="0" i="0" u="none" strike="noStrike" cap="none">
                <a:solidFill>
                  <a:schemeClr val="lt1"/>
                </a:solidFill>
                <a:latin typeface="Arial"/>
                <a:ea typeface="Arial"/>
                <a:cs typeface="Arial"/>
                <a:sym typeface="Arial"/>
              </a:defRPr>
            </a:lvl7pPr>
            <a:lvl8pPr marL="0" lvl="7" indent="0" algn="r" rtl="0">
              <a:spcBef>
                <a:spcPts val="0"/>
              </a:spcBef>
              <a:buNone/>
              <a:defRPr sz="1200" b="0" i="0" u="none" strike="noStrike" cap="none">
                <a:solidFill>
                  <a:schemeClr val="lt1"/>
                </a:solidFill>
                <a:latin typeface="Arial"/>
                <a:ea typeface="Arial"/>
                <a:cs typeface="Arial"/>
                <a:sym typeface="Arial"/>
              </a:defRPr>
            </a:lvl8pPr>
            <a:lvl9pPr marL="0" lvl="8" indent="0" algn="r" rtl="0">
              <a:spcBef>
                <a:spcPts val="0"/>
              </a:spcBef>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8"/>
          <p:cNvSpPr/>
          <p:nvPr/>
        </p:nvSpPr>
        <p:spPr>
          <a:xfrm>
            <a:off x="0" y="1123950"/>
            <a:ext cx="12192000" cy="5752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5" name="Google Shape;25;p8"/>
          <p:cNvSpPr txBox="1">
            <a:spLocks noGrp="1"/>
          </p:cNvSpPr>
          <p:nvPr>
            <p:ph type="title"/>
          </p:nvPr>
        </p:nvSpPr>
        <p:spPr>
          <a:xfrm>
            <a:off x="161925" y="0"/>
            <a:ext cx="8343900" cy="11241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000"/>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8"/>
          <p:cNvSpPr txBox="1">
            <a:spLocks noGrp="1"/>
          </p:cNvSpPr>
          <p:nvPr>
            <p:ph type="body" idx="1"/>
          </p:nvPr>
        </p:nvSpPr>
        <p:spPr>
          <a:xfrm>
            <a:off x="838200" y="1476375"/>
            <a:ext cx="10515600" cy="51705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7" name="Google Shape;27;p8" descr="A black and white logo&#10;&#10;Description automatically generated"/>
          <p:cNvPicPr preferRelativeResize="0"/>
          <p:nvPr/>
        </p:nvPicPr>
        <p:blipFill rotWithShape="1">
          <a:blip r:embed="rId3">
            <a:alphaModFix/>
          </a:blip>
          <a:srcRect/>
          <a:stretch/>
        </p:blipFill>
        <p:spPr>
          <a:xfrm>
            <a:off x="8725425" y="235426"/>
            <a:ext cx="3291825" cy="669450"/>
          </a:xfrm>
          <a:prstGeom prst="rect">
            <a:avLst/>
          </a:prstGeom>
          <a:noFill/>
          <a:ln>
            <a:noFill/>
          </a:ln>
        </p:spPr>
      </p:pic>
      <p:sp>
        <p:nvSpPr>
          <p:cNvPr id="28" name="Google Shape;28;p8"/>
          <p:cNvSpPr txBox="1">
            <a:spLocks noGrp="1"/>
          </p:cNvSpPr>
          <p:nvPr>
            <p:ph type="sldNum" idx="12"/>
          </p:nvPr>
        </p:nvSpPr>
        <p:spPr>
          <a:xfrm>
            <a:off x="11473555" y="6320975"/>
            <a:ext cx="416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sz="1200" b="0" i="0" u="none" strike="noStrike" cap="none">
                <a:solidFill>
                  <a:schemeClr val="dk2"/>
                </a:solidFill>
                <a:latin typeface="Arial"/>
                <a:ea typeface="Arial"/>
                <a:cs typeface="Arial"/>
                <a:sym typeface="Arial"/>
              </a:defRPr>
            </a:lvl1pPr>
            <a:lvl2pPr marL="0" lvl="1" indent="0" algn="r" rtl="0">
              <a:spcBef>
                <a:spcPts val="0"/>
              </a:spcBef>
              <a:buNone/>
              <a:defRPr sz="1200" b="0" i="0" u="none" strike="noStrike" cap="none">
                <a:solidFill>
                  <a:schemeClr val="dk2"/>
                </a:solidFill>
                <a:latin typeface="Arial"/>
                <a:ea typeface="Arial"/>
                <a:cs typeface="Arial"/>
                <a:sym typeface="Arial"/>
              </a:defRPr>
            </a:lvl2pPr>
            <a:lvl3pPr marL="0" lvl="2" indent="0" algn="r" rtl="0">
              <a:spcBef>
                <a:spcPts val="0"/>
              </a:spcBef>
              <a:buNone/>
              <a:defRPr sz="1200" b="0" i="0" u="none" strike="noStrike" cap="none">
                <a:solidFill>
                  <a:schemeClr val="dk2"/>
                </a:solidFill>
                <a:latin typeface="Arial"/>
                <a:ea typeface="Arial"/>
                <a:cs typeface="Arial"/>
                <a:sym typeface="Arial"/>
              </a:defRPr>
            </a:lvl3pPr>
            <a:lvl4pPr marL="0" lvl="3" indent="0" algn="r" rtl="0">
              <a:spcBef>
                <a:spcPts val="0"/>
              </a:spcBef>
              <a:buNone/>
              <a:defRPr sz="1200" b="0" i="0" u="none" strike="noStrike" cap="none">
                <a:solidFill>
                  <a:schemeClr val="dk2"/>
                </a:solidFill>
                <a:latin typeface="Arial"/>
                <a:ea typeface="Arial"/>
                <a:cs typeface="Arial"/>
                <a:sym typeface="Arial"/>
              </a:defRPr>
            </a:lvl4pPr>
            <a:lvl5pPr marL="0" lvl="4" indent="0" algn="r" rtl="0">
              <a:spcBef>
                <a:spcPts val="0"/>
              </a:spcBef>
              <a:buNone/>
              <a:defRPr sz="1200" b="0" i="0" u="none" strike="noStrike" cap="none">
                <a:solidFill>
                  <a:schemeClr val="dk2"/>
                </a:solidFill>
                <a:latin typeface="Arial"/>
                <a:ea typeface="Arial"/>
                <a:cs typeface="Arial"/>
                <a:sym typeface="Arial"/>
              </a:defRPr>
            </a:lvl5pPr>
            <a:lvl6pPr marL="0" lvl="5" indent="0" algn="r" rtl="0">
              <a:spcBef>
                <a:spcPts val="0"/>
              </a:spcBef>
              <a:buNone/>
              <a:defRPr sz="1200" b="0" i="0" u="none" strike="noStrike" cap="none">
                <a:solidFill>
                  <a:schemeClr val="dk2"/>
                </a:solidFill>
                <a:latin typeface="Arial"/>
                <a:ea typeface="Arial"/>
                <a:cs typeface="Arial"/>
                <a:sym typeface="Arial"/>
              </a:defRPr>
            </a:lvl6pPr>
            <a:lvl7pPr marL="0" lvl="6" indent="0" algn="r" rtl="0">
              <a:spcBef>
                <a:spcPts val="0"/>
              </a:spcBef>
              <a:buNone/>
              <a:defRPr sz="1200" b="0" i="0" u="none" strike="noStrike" cap="none">
                <a:solidFill>
                  <a:schemeClr val="dk2"/>
                </a:solidFill>
                <a:latin typeface="Arial"/>
                <a:ea typeface="Arial"/>
                <a:cs typeface="Arial"/>
                <a:sym typeface="Arial"/>
              </a:defRPr>
            </a:lvl7pPr>
            <a:lvl8pPr marL="0" lvl="7" indent="0" algn="r" rtl="0">
              <a:spcBef>
                <a:spcPts val="0"/>
              </a:spcBef>
              <a:buNone/>
              <a:defRPr sz="1200" b="0" i="0" u="none" strike="noStrike" cap="none">
                <a:solidFill>
                  <a:schemeClr val="dk2"/>
                </a:solidFill>
                <a:latin typeface="Arial"/>
                <a:ea typeface="Arial"/>
                <a:cs typeface="Arial"/>
                <a:sym typeface="Arial"/>
              </a:defRPr>
            </a:lvl8pPr>
            <a:lvl9pPr marL="0" lvl="8" indent="0" algn="r" rtl="0">
              <a:spcBef>
                <a:spcPts val="0"/>
              </a:spcBef>
              <a:buNone/>
              <a:defRPr sz="12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Play"/>
              <a:buNone/>
              <a:defRPr sz="4400"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5"/>
          <p:cNvSpPr txBox="1">
            <a:spLocks noGrp="1"/>
          </p:cNvSpPr>
          <p:nvPr>
            <p:ph type="body" idx="1"/>
          </p:nvPr>
        </p:nvSpPr>
        <p:spPr>
          <a:xfrm>
            <a:off x="838200" y="1825625"/>
            <a:ext cx="10515600" cy="4287792"/>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 name="Google Shape;8;p5"/>
          <p:cNvSpPr txBox="1">
            <a:spLocks noGrp="1"/>
          </p:cNvSpPr>
          <p:nvPr>
            <p:ph type="sldNum" idx="12"/>
          </p:nvPr>
        </p:nvSpPr>
        <p:spPr>
          <a:xfrm>
            <a:off x="10937630" y="6356350"/>
            <a:ext cx="41616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57575"/>
                </a:solidFill>
                <a:latin typeface="Arial"/>
                <a:ea typeface="Arial"/>
                <a:cs typeface="Arial"/>
                <a:sym typeface="Arial"/>
              </a:defRPr>
            </a:lvl1pPr>
            <a:lvl2pPr marL="0" marR="0" lvl="1" indent="0" algn="r" rtl="0">
              <a:spcBef>
                <a:spcPts val="0"/>
              </a:spcBef>
              <a:buNone/>
              <a:defRPr sz="1200" b="0" i="0" u="none" strike="noStrike" cap="none">
                <a:solidFill>
                  <a:srgbClr val="757575"/>
                </a:solidFill>
                <a:latin typeface="Arial"/>
                <a:ea typeface="Arial"/>
                <a:cs typeface="Arial"/>
                <a:sym typeface="Arial"/>
              </a:defRPr>
            </a:lvl2pPr>
            <a:lvl3pPr marL="0" marR="0" lvl="2" indent="0" algn="r" rtl="0">
              <a:spcBef>
                <a:spcPts val="0"/>
              </a:spcBef>
              <a:buNone/>
              <a:defRPr sz="1200" b="0" i="0" u="none" strike="noStrike" cap="none">
                <a:solidFill>
                  <a:srgbClr val="757575"/>
                </a:solidFill>
                <a:latin typeface="Arial"/>
                <a:ea typeface="Arial"/>
                <a:cs typeface="Arial"/>
                <a:sym typeface="Arial"/>
              </a:defRPr>
            </a:lvl3pPr>
            <a:lvl4pPr marL="0" marR="0" lvl="3" indent="0" algn="r" rtl="0">
              <a:spcBef>
                <a:spcPts val="0"/>
              </a:spcBef>
              <a:buNone/>
              <a:defRPr sz="1200" b="0" i="0" u="none" strike="noStrike" cap="none">
                <a:solidFill>
                  <a:srgbClr val="757575"/>
                </a:solidFill>
                <a:latin typeface="Arial"/>
                <a:ea typeface="Arial"/>
                <a:cs typeface="Arial"/>
                <a:sym typeface="Arial"/>
              </a:defRPr>
            </a:lvl4pPr>
            <a:lvl5pPr marL="0" marR="0" lvl="4" indent="0" algn="r" rtl="0">
              <a:spcBef>
                <a:spcPts val="0"/>
              </a:spcBef>
              <a:buNone/>
              <a:defRPr sz="1200" b="0" i="0" u="none" strike="noStrike" cap="none">
                <a:solidFill>
                  <a:srgbClr val="757575"/>
                </a:solidFill>
                <a:latin typeface="Arial"/>
                <a:ea typeface="Arial"/>
                <a:cs typeface="Arial"/>
                <a:sym typeface="Arial"/>
              </a:defRPr>
            </a:lvl5pPr>
            <a:lvl6pPr marL="0" marR="0" lvl="5" indent="0" algn="r" rtl="0">
              <a:spcBef>
                <a:spcPts val="0"/>
              </a:spcBef>
              <a:buNone/>
              <a:defRPr sz="1200" b="0" i="0" u="none" strike="noStrike" cap="none">
                <a:solidFill>
                  <a:srgbClr val="757575"/>
                </a:solidFill>
                <a:latin typeface="Arial"/>
                <a:ea typeface="Arial"/>
                <a:cs typeface="Arial"/>
                <a:sym typeface="Arial"/>
              </a:defRPr>
            </a:lvl6pPr>
            <a:lvl7pPr marL="0" marR="0" lvl="6" indent="0" algn="r" rtl="0">
              <a:spcBef>
                <a:spcPts val="0"/>
              </a:spcBef>
              <a:buNone/>
              <a:defRPr sz="1200" b="0" i="0" u="none" strike="noStrike" cap="none">
                <a:solidFill>
                  <a:srgbClr val="757575"/>
                </a:solidFill>
                <a:latin typeface="Arial"/>
                <a:ea typeface="Arial"/>
                <a:cs typeface="Arial"/>
                <a:sym typeface="Arial"/>
              </a:defRPr>
            </a:lvl7pPr>
            <a:lvl8pPr marL="0" marR="0" lvl="7" indent="0" algn="r" rtl="0">
              <a:spcBef>
                <a:spcPts val="0"/>
              </a:spcBef>
              <a:buNone/>
              <a:defRPr sz="1200" b="0" i="0" u="none" strike="noStrike" cap="none">
                <a:solidFill>
                  <a:srgbClr val="757575"/>
                </a:solidFill>
                <a:latin typeface="Arial"/>
                <a:ea typeface="Arial"/>
                <a:cs typeface="Arial"/>
                <a:sym typeface="Arial"/>
              </a:defRPr>
            </a:lvl8pPr>
            <a:lvl9pPr marL="0" marR="0" lvl="8" indent="0" algn="r" rtl="0">
              <a:spcBef>
                <a:spcPts val="0"/>
              </a:spcBef>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hyperlink" Target="https://github.com/bentoml/BentoML/commit/87b7ccbdc1d4c5143f844f097d9259b25630d234"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hyperlink" Target="https://towardsdatascience.com/bentoml-create-an-ml-powered-prediction-service-in-minutes-23d135d6ca76" TargetMode="Externa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Google Shape;39;p2"/>
          <p:cNvSpPr txBox="1">
            <a:spLocks noGrp="1"/>
          </p:cNvSpPr>
          <p:nvPr>
            <p:ph type="ctrTitle"/>
          </p:nvPr>
        </p:nvSpPr>
        <p:spPr>
          <a:xfrm>
            <a:off x="1134209" y="1755410"/>
            <a:ext cx="10158046" cy="2387600"/>
          </a:xfrm>
          <a:prstGeom prst="rect">
            <a:avLst/>
          </a:prstGeom>
          <a:noFill/>
          <a:ln>
            <a:noFill/>
          </a:ln>
        </p:spPr>
        <p:txBody>
          <a:bodyPr spcFirstLastPara="1" wrap="square" lIns="91425" tIns="45700" rIns="91425" bIns="45700" anchor="ctr" anchorCtr="0">
            <a:normAutofit fontScale="90000"/>
          </a:bodyPr>
          <a:lstStyle/>
          <a:p>
            <a:r>
              <a:rPr lang="en" dirty="0">
                <a:latin typeface="Montserrat"/>
                <a:ea typeface="Montserrat"/>
                <a:cs typeface="Montserrat"/>
                <a:sym typeface="Montserrat"/>
              </a:rPr>
              <a:t>How Fast Can Your Model Composition Run in Serverless Inference?</a:t>
            </a:r>
            <a:endParaRPr dirty="0">
              <a:latin typeface="Montserrat"/>
              <a:ea typeface="Montserrat"/>
              <a:cs typeface="Montserrat"/>
              <a:sym typeface="Montserrat"/>
            </a:endParaRPr>
          </a:p>
        </p:txBody>
      </p:sp>
      <p:sp>
        <p:nvSpPr>
          <p:cNvPr id="40" name="Google Shape;40;p2"/>
          <p:cNvSpPr txBox="1">
            <a:spLocks noGrp="1"/>
          </p:cNvSpPr>
          <p:nvPr>
            <p:ph type="subTitle" idx="1"/>
          </p:nvPr>
        </p:nvSpPr>
        <p:spPr>
          <a:xfrm>
            <a:off x="1134209" y="4235085"/>
            <a:ext cx="10158046" cy="165576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400"/>
              <a:buNone/>
            </a:pPr>
            <a:r>
              <a:rPr lang="en-US" altLang="zh-CN" dirty="0">
                <a:latin typeface="Montserrat"/>
                <a:ea typeface="Montserrat"/>
                <a:cs typeface="Montserrat"/>
                <a:sym typeface="Montserrat"/>
              </a:rPr>
              <a:t>Fog</a:t>
            </a:r>
            <a:r>
              <a:rPr lang="zh-CN" altLang="en-US" dirty="0">
                <a:latin typeface="Montserrat"/>
                <a:ea typeface="Montserrat"/>
                <a:cs typeface="Montserrat"/>
                <a:sym typeface="Montserrat"/>
              </a:rPr>
              <a:t> </a:t>
            </a:r>
            <a:r>
              <a:rPr lang="en-US" altLang="zh-CN" dirty="0">
                <a:latin typeface="Montserrat"/>
                <a:ea typeface="Montserrat"/>
                <a:cs typeface="Montserrat"/>
                <a:sym typeface="Montserrat"/>
              </a:rPr>
              <a:t>Dong</a:t>
            </a:r>
            <a:r>
              <a:rPr lang="zh-CN" altLang="en-US" dirty="0">
                <a:latin typeface="Montserrat"/>
                <a:ea typeface="Montserrat"/>
                <a:cs typeface="Montserrat"/>
                <a:sym typeface="Montserrat"/>
              </a:rPr>
              <a:t> </a:t>
            </a:r>
            <a:r>
              <a:rPr lang="en-US" altLang="zh-CN" dirty="0">
                <a:latin typeface="Montserrat"/>
                <a:ea typeface="Montserrat"/>
                <a:cs typeface="Montserrat"/>
                <a:sym typeface="Montserrat"/>
              </a:rPr>
              <a:t>@</a:t>
            </a:r>
            <a:r>
              <a:rPr lang="zh-CN" altLang="en-US" dirty="0">
                <a:latin typeface="Montserrat"/>
                <a:ea typeface="Montserrat"/>
                <a:cs typeface="Montserrat"/>
                <a:sym typeface="Montserrat"/>
              </a:rPr>
              <a:t> </a:t>
            </a:r>
            <a:r>
              <a:rPr lang="en-US" altLang="zh-CN" dirty="0" err="1">
                <a:latin typeface="Montserrat"/>
                <a:ea typeface="Montserrat"/>
                <a:cs typeface="Montserrat"/>
                <a:sym typeface="Montserrat"/>
              </a:rPr>
              <a:t>BentoML</a:t>
            </a:r>
            <a:r>
              <a:rPr lang="zh-CN" altLang="en-US" dirty="0">
                <a:latin typeface="Montserrat"/>
                <a:ea typeface="Montserrat"/>
                <a:cs typeface="Montserrat"/>
                <a:sym typeface="Montserrat"/>
              </a:rPr>
              <a:t> </a:t>
            </a:r>
            <a:r>
              <a:rPr lang="en-US" altLang="zh-CN" dirty="0">
                <a:latin typeface="Montserrat"/>
                <a:ea typeface="Montserrat"/>
                <a:cs typeface="Montserrat"/>
                <a:sym typeface="Montserrat"/>
              </a:rPr>
              <a:t>&amp;</a:t>
            </a:r>
            <a:r>
              <a:rPr lang="zh-CN" altLang="en-US" dirty="0">
                <a:latin typeface="Montserrat"/>
                <a:ea typeface="Montserrat"/>
                <a:cs typeface="Montserrat"/>
                <a:sym typeface="Montserrat"/>
              </a:rPr>
              <a:t> </a:t>
            </a:r>
            <a:r>
              <a:rPr lang="en-US" altLang="zh-CN" dirty="0" err="1">
                <a:latin typeface="Montserrat"/>
                <a:ea typeface="Montserrat"/>
                <a:cs typeface="Montserrat"/>
                <a:sym typeface="Montserrat"/>
              </a:rPr>
              <a:t>Wenbo</a:t>
            </a:r>
            <a:r>
              <a:rPr lang="zh-CN" altLang="en-US" dirty="0">
                <a:latin typeface="Montserrat"/>
                <a:ea typeface="Montserrat"/>
                <a:cs typeface="Montserrat"/>
                <a:sym typeface="Montserrat"/>
              </a:rPr>
              <a:t> </a:t>
            </a:r>
            <a:r>
              <a:rPr lang="en-US" altLang="zh-CN" dirty="0">
                <a:latin typeface="Montserrat"/>
                <a:ea typeface="Montserrat"/>
                <a:cs typeface="Montserrat"/>
                <a:sym typeface="Montserrat"/>
              </a:rPr>
              <a:t>Qi</a:t>
            </a:r>
            <a:r>
              <a:rPr lang="zh-CN" altLang="en-US" dirty="0">
                <a:latin typeface="Montserrat"/>
                <a:ea typeface="Montserrat"/>
                <a:cs typeface="Montserrat"/>
                <a:sym typeface="Montserrat"/>
              </a:rPr>
              <a:t> </a:t>
            </a:r>
            <a:r>
              <a:rPr lang="en-US" altLang="zh-CN" dirty="0">
                <a:latin typeface="Montserrat"/>
                <a:ea typeface="Montserrat"/>
                <a:cs typeface="Montserrat"/>
                <a:sym typeface="Montserrat"/>
              </a:rPr>
              <a:t>@</a:t>
            </a:r>
            <a:r>
              <a:rPr lang="zh-CN" altLang="en-US" dirty="0">
                <a:latin typeface="Montserrat"/>
                <a:ea typeface="Montserrat"/>
                <a:cs typeface="Montserrat"/>
                <a:sym typeface="Montserrat"/>
              </a:rPr>
              <a:t> </a:t>
            </a:r>
            <a:r>
              <a:rPr lang="en-US" altLang="zh-CN" dirty="0" err="1">
                <a:latin typeface="Montserrat"/>
                <a:ea typeface="Montserrat"/>
                <a:cs typeface="Montserrat"/>
                <a:sym typeface="Montserrat"/>
              </a:rPr>
              <a:t>Antgroup</a:t>
            </a:r>
            <a:endParaRPr dirty="0">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3"/>
          <p:cNvSpPr txBox="1">
            <a:spLocks noGrp="1"/>
          </p:cNvSpPr>
          <p:nvPr>
            <p:ph type="title"/>
          </p:nvPr>
        </p:nvSpPr>
        <p:spPr>
          <a:xfrm>
            <a:off x="161925" y="0"/>
            <a:ext cx="8343900" cy="1124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US" altLang="zh-CN" dirty="0">
                <a:latin typeface="Montserrat"/>
                <a:ea typeface="Montserrat"/>
                <a:cs typeface="Montserrat"/>
                <a:sym typeface="Montserrat"/>
              </a:rPr>
              <a:t>Cloud</a:t>
            </a:r>
            <a:r>
              <a:rPr lang="zh-CN" altLang="en-US" dirty="0">
                <a:latin typeface="Montserrat"/>
                <a:ea typeface="Montserrat"/>
                <a:cs typeface="Montserrat"/>
                <a:sym typeface="Montserrat"/>
              </a:rPr>
              <a:t> </a:t>
            </a:r>
            <a:r>
              <a:rPr lang="en-US" altLang="zh-CN" dirty="0">
                <a:latin typeface="Montserrat"/>
                <a:ea typeface="Montserrat"/>
                <a:cs typeface="Montserrat"/>
                <a:sym typeface="Montserrat"/>
              </a:rPr>
              <a:t>Provisioning</a:t>
            </a:r>
            <a:endParaRPr dirty="0">
              <a:latin typeface="Montserrat"/>
              <a:ea typeface="Montserrat"/>
              <a:cs typeface="Montserrat"/>
              <a:sym typeface="Montserrat"/>
            </a:endParaRPr>
          </a:p>
        </p:txBody>
      </p:sp>
      <p:sp>
        <p:nvSpPr>
          <p:cNvPr id="5" name="Google Shape;128;g2c673ffd30c_0_31">
            <a:extLst>
              <a:ext uri="{FF2B5EF4-FFF2-40B4-BE49-F238E27FC236}">
                <a16:creationId xmlns:a16="http://schemas.microsoft.com/office/drawing/2014/main" id="{08FECC31-8B3D-573A-AAED-132666222CFA}"/>
              </a:ext>
            </a:extLst>
          </p:cNvPr>
          <p:cNvSpPr txBox="1">
            <a:spLocks/>
          </p:cNvSpPr>
          <p:nvPr/>
        </p:nvSpPr>
        <p:spPr>
          <a:xfrm>
            <a:off x="454050" y="3123100"/>
            <a:ext cx="4700250" cy="3317700"/>
          </a:xfrm>
          <a:prstGeom prst="rect">
            <a:avLst/>
          </a:prstGeom>
          <a:noFill/>
          <a:ln>
            <a:noFill/>
          </a:ln>
        </p:spPr>
        <p:txBody>
          <a:bodyPr spcFirstLastPara="1" wrap="square" lIns="25400" tIns="25400" rIns="25400" bIns="25400" anchor="t" anchorCtr="0">
            <a:normAutofit fontScale="77500" lnSpcReduction="20000"/>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indent="-457200">
              <a:lnSpc>
                <a:spcPct val="120000"/>
              </a:lnSpc>
              <a:spcBef>
                <a:spcPts val="1050"/>
              </a:spcBef>
              <a:buSzPts val="4428"/>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Heterogeneous instance types.</a:t>
            </a:r>
          </a:p>
          <a:p>
            <a:pPr marL="507111" lvl="1" indent="-285750">
              <a:lnSpc>
                <a:spcPct val="120000"/>
              </a:lnSpc>
              <a:spcBef>
                <a:spcPts val="0"/>
              </a:spcBef>
              <a:buSzPts val="3828"/>
              <a:buFont typeface="Arial" panose="020B0604020202020204" pitchFamily="34" charset="0"/>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GPU: T4, L4, A10, A100, H100</a:t>
            </a:r>
          </a:p>
          <a:p>
            <a:pPr marL="507111" lvl="1" indent="-285750">
              <a:lnSpc>
                <a:spcPct val="120000"/>
              </a:lnSpc>
              <a:spcBef>
                <a:spcPts val="0"/>
              </a:spcBef>
              <a:buSzPts val="3828"/>
              <a:buFont typeface="Arial" panose="020B0604020202020204" pitchFamily="34" charset="0"/>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TPU: generations and topologies</a:t>
            </a:r>
          </a:p>
          <a:p>
            <a:pPr indent="-457200">
              <a:lnSpc>
                <a:spcPct val="120000"/>
              </a:lnSpc>
              <a:spcBef>
                <a:spcPts val="0"/>
              </a:spcBef>
              <a:buSzPts val="4428"/>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Pre-provisioning for peak traffic is too expensive.</a:t>
            </a:r>
          </a:p>
          <a:p>
            <a:pPr indent="-457200">
              <a:lnSpc>
                <a:spcPct val="120000"/>
              </a:lnSpc>
              <a:spcBef>
                <a:spcPts val="0"/>
              </a:spcBef>
              <a:buSzPts val="4428"/>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Provision standby instances only for each scaling step.</a:t>
            </a:r>
          </a:p>
          <a:p>
            <a:pPr indent="-457200">
              <a:lnSpc>
                <a:spcPct val="120000"/>
              </a:lnSpc>
              <a:spcBef>
                <a:spcPts val="0"/>
              </a:spcBef>
              <a:buSzPts val="4428"/>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Multi-tenancy for economies of scale.</a:t>
            </a:r>
          </a:p>
        </p:txBody>
      </p:sp>
      <p:pic>
        <p:nvPicPr>
          <p:cNvPr id="6" name="Google Shape;129;g2c673ffd30c_0_31">
            <a:extLst>
              <a:ext uri="{FF2B5EF4-FFF2-40B4-BE49-F238E27FC236}">
                <a16:creationId xmlns:a16="http://schemas.microsoft.com/office/drawing/2014/main" id="{CF2C8304-9D1D-6D45-B487-D2625A047726}"/>
              </a:ext>
            </a:extLst>
          </p:cNvPr>
          <p:cNvPicPr preferRelativeResize="0"/>
          <p:nvPr/>
        </p:nvPicPr>
        <p:blipFill rotWithShape="1">
          <a:blip r:embed="rId3">
            <a:alphaModFix/>
          </a:blip>
          <a:srcRect/>
          <a:stretch/>
        </p:blipFill>
        <p:spPr>
          <a:xfrm>
            <a:off x="5280938" y="3077950"/>
            <a:ext cx="6422850" cy="2842681"/>
          </a:xfrm>
          <a:prstGeom prst="rect">
            <a:avLst/>
          </a:prstGeom>
          <a:noFill/>
          <a:ln>
            <a:noFill/>
          </a:ln>
        </p:spPr>
      </p:pic>
      <p:pic>
        <p:nvPicPr>
          <p:cNvPr id="7" name="Google Shape;130;g2c673ffd30c_0_31">
            <a:extLst>
              <a:ext uri="{FF2B5EF4-FFF2-40B4-BE49-F238E27FC236}">
                <a16:creationId xmlns:a16="http://schemas.microsoft.com/office/drawing/2014/main" id="{78A37209-294E-0C05-76E4-DE6DF4D48D47}"/>
              </a:ext>
            </a:extLst>
          </p:cNvPr>
          <p:cNvPicPr preferRelativeResize="0"/>
          <p:nvPr/>
        </p:nvPicPr>
        <p:blipFill rotWithShape="1">
          <a:blip r:embed="rId4">
            <a:alphaModFix/>
          </a:blip>
          <a:srcRect/>
          <a:stretch/>
        </p:blipFill>
        <p:spPr>
          <a:xfrm>
            <a:off x="454050" y="1564413"/>
            <a:ext cx="11249738" cy="1261809"/>
          </a:xfrm>
          <a:prstGeom prst="rect">
            <a:avLst/>
          </a:prstGeom>
          <a:noFill/>
          <a:ln>
            <a:noFill/>
          </a:ln>
        </p:spPr>
      </p:pic>
    </p:spTree>
    <p:extLst>
      <p:ext uri="{BB962C8B-B14F-4D97-AF65-F5344CB8AC3E}">
        <p14:creationId xmlns:p14="http://schemas.microsoft.com/office/powerpoint/2010/main" val="4052477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3"/>
          <p:cNvSpPr txBox="1">
            <a:spLocks noGrp="1"/>
          </p:cNvSpPr>
          <p:nvPr>
            <p:ph type="title"/>
          </p:nvPr>
        </p:nvSpPr>
        <p:spPr>
          <a:xfrm>
            <a:off x="161925" y="0"/>
            <a:ext cx="8343900" cy="1124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US" altLang="zh-CN" dirty="0">
                <a:latin typeface="Montserrat"/>
                <a:ea typeface="Montserrat"/>
                <a:cs typeface="Montserrat"/>
                <a:sym typeface="Montserrat"/>
              </a:rPr>
              <a:t>Container</a:t>
            </a:r>
            <a:r>
              <a:rPr lang="zh-CN" altLang="en-US" dirty="0">
                <a:latin typeface="Montserrat"/>
                <a:ea typeface="Montserrat"/>
                <a:cs typeface="Montserrat"/>
                <a:sym typeface="Montserrat"/>
              </a:rPr>
              <a:t> </a:t>
            </a:r>
            <a:r>
              <a:rPr lang="en-US" altLang="zh-CN" dirty="0">
                <a:latin typeface="Montserrat"/>
                <a:ea typeface="Montserrat"/>
                <a:cs typeface="Montserrat"/>
                <a:sym typeface="Montserrat"/>
              </a:rPr>
              <a:t>Image</a:t>
            </a:r>
            <a:r>
              <a:rPr lang="zh-CN" altLang="en-US" dirty="0">
                <a:latin typeface="Montserrat"/>
                <a:ea typeface="Montserrat"/>
                <a:cs typeface="Montserrat"/>
                <a:sym typeface="Montserrat"/>
              </a:rPr>
              <a:t> </a:t>
            </a:r>
            <a:r>
              <a:rPr lang="en-US" altLang="zh-CN" dirty="0">
                <a:latin typeface="Montserrat"/>
                <a:ea typeface="Montserrat"/>
                <a:cs typeface="Montserrat"/>
                <a:sym typeface="Montserrat"/>
              </a:rPr>
              <a:t>Pulling</a:t>
            </a:r>
            <a:endParaRPr dirty="0">
              <a:latin typeface="Montserrat"/>
              <a:ea typeface="Montserrat"/>
              <a:cs typeface="Montserrat"/>
              <a:sym typeface="Montserrat"/>
            </a:endParaRPr>
          </a:p>
        </p:txBody>
      </p:sp>
      <p:pic>
        <p:nvPicPr>
          <p:cNvPr id="2" name="Google Shape;136;g2c673ffd30c_0_44">
            <a:extLst>
              <a:ext uri="{FF2B5EF4-FFF2-40B4-BE49-F238E27FC236}">
                <a16:creationId xmlns:a16="http://schemas.microsoft.com/office/drawing/2014/main" id="{03F31EC3-C1C1-7703-E04D-5CB75B7C351E}"/>
              </a:ext>
            </a:extLst>
          </p:cNvPr>
          <p:cNvPicPr preferRelativeResize="0"/>
          <p:nvPr/>
        </p:nvPicPr>
        <p:blipFill rotWithShape="1">
          <a:blip r:embed="rId3">
            <a:alphaModFix/>
          </a:blip>
          <a:srcRect/>
          <a:stretch/>
        </p:blipFill>
        <p:spPr>
          <a:xfrm>
            <a:off x="673188" y="2926600"/>
            <a:ext cx="3959776" cy="3622588"/>
          </a:xfrm>
          <a:prstGeom prst="rect">
            <a:avLst/>
          </a:prstGeom>
          <a:noFill/>
          <a:ln>
            <a:noFill/>
          </a:ln>
        </p:spPr>
      </p:pic>
      <p:sp>
        <p:nvSpPr>
          <p:cNvPr id="3" name="Google Shape;137;g2c673ffd30c_0_44">
            <a:extLst>
              <a:ext uri="{FF2B5EF4-FFF2-40B4-BE49-F238E27FC236}">
                <a16:creationId xmlns:a16="http://schemas.microsoft.com/office/drawing/2014/main" id="{EEB7E72A-B3DB-C662-1A3A-9DB850240305}"/>
              </a:ext>
            </a:extLst>
          </p:cNvPr>
          <p:cNvSpPr txBox="1">
            <a:spLocks/>
          </p:cNvSpPr>
          <p:nvPr/>
        </p:nvSpPr>
        <p:spPr>
          <a:xfrm>
            <a:off x="4864213" y="3742213"/>
            <a:ext cx="1723650" cy="1437300"/>
          </a:xfrm>
          <a:prstGeom prst="rect">
            <a:avLst/>
          </a:prstGeom>
          <a:noFill/>
          <a:ln>
            <a:noFill/>
          </a:ln>
        </p:spPr>
        <p:txBody>
          <a:bodyPr spcFirstLastPara="1" wrap="square" lIns="25400" tIns="25400" rIns="25400" bIns="25400" anchor="t" anchorCtr="0">
            <a:norm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228600" indent="-190500">
              <a:lnSpc>
                <a:spcPct val="120000"/>
              </a:lnSpc>
              <a:spcBef>
                <a:spcPts val="1050"/>
              </a:spcBef>
              <a:buSzPts val="2400"/>
            </a:pPr>
            <a:r>
              <a:rPr lang="en-US" sz="1200"/>
              <a:t>nvidia: 2.8 GB</a:t>
            </a:r>
          </a:p>
          <a:p>
            <a:pPr marL="228600" indent="-190500">
              <a:lnSpc>
                <a:spcPct val="120000"/>
              </a:lnSpc>
              <a:spcBef>
                <a:spcPts val="0"/>
              </a:spcBef>
              <a:buSzPts val="2400"/>
            </a:pPr>
            <a:r>
              <a:rPr lang="en-US" sz="1200"/>
              <a:t>torch: 1.4 GB</a:t>
            </a:r>
          </a:p>
          <a:p>
            <a:pPr marL="228600" indent="-190500">
              <a:lnSpc>
                <a:spcPct val="120000"/>
              </a:lnSpc>
              <a:spcBef>
                <a:spcPts val="0"/>
              </a:spcBef>
              <a:buSzPts val="2400"/>
            </a:pPr>
            <a:r>
              <a:rPr lang="en-US" sz="1200"/>
              <a:t>xformers: 473 MB</a:t>
            </a:r>
          </a:p>
          <a:p>
            <a:pPr marL="228600" indent="-190500">
              <a:lnSpc>
                <a:spcPct val="120000"/>
              </a:lnSpc>
              <a:spcBef>
                <a:spcPts val="0"/>
              </a:spcBef>
              <a:buSzPts val="2400"/>
            </a:pPr>
            <a:r>
              <a:rPr lang="en-US" sz="1200"/>
              <a:t>vllm: 306 MB</a:t>
            </a:r>
          </a:p>
          <a:p>
            <a:pPr marL="228600" indent="-190500">
              <a:lnSpc>
                <a:spcPct val="120000"/>
              </a:lnSpc>
              <a:spcBef>
                <a:spcPts val="0"/>
              </a:spcBef>
              <a:buSzPts val="2400"/>
            </a:pPr>
            <a:r>
              <a:rPr lang="en-US" sz="1200"/>
              <a:t>triton: 277 MB</a:t>
            </a:r>
          </a:p>
        </p:txBody>
      </p:sp>
      <p:sp>
        <p:nvSpPr>
          <p:cNvPr id="4" name="Google Shape;138;g2c673ffd30c_0_44">
            <a:extLst>
              <a:ext uri="{FF2B5EF4-FFF2-40B4-BE49-F238E27FC236}">
                <a16:creationId xmlns:a16="http://schemas.microsoft.com/office/drawing/2014/main" id="{9627CF79-DA12-1036-CA4A-658645BD1CA7}"/>
              </a:ext>
            </a:extLst>
          </p:cNvPr>
          <p:cNvSpPr txBox="1">
            <a:spLocks/>
          </p:cNvSpPr>
          <p:nvPr/>
        </p:nvSpPr>
        <p:spPr>
          <a:xfrm>
            <a:off x="6962050" y="3195150"/>
            <a:ext cx="4743750" cy="3207450"/>
          </a:xfrm>
          <a:prstGeom prst="rect">
            <a:avLst/>
          </a:prstGeom>
          <a:noFill/>
          <a:ln>
            <a:noFill/>
          </a:ln>
        </p:spPr>
        <p:txBody>
          <a:bodyPr spcFirstLastPara="1" wrap="square" lIns="25400" tIns="25400" rIns="25400" bIns="25400" anchor="t" anchorCtr="0">
            <a:normAutofit fontScale="85000" lnSpcReduction="20000"/>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228600" indent="-228600">
              <a:lnSpc>
                <a:spcPct val="120000"/>
              </a:lnSpc>
              <a:spcBef>
                <a:spcPts val="1050"/>
              </a:spcBef>
              <a:buSzPts val="4428"/>
            </a:pPr>
            <a:r>
              <a:rPr lang="en-US"/>
              <a:t>Pull from registry is slow.</a:t>
            </a:r>
          </a:p>
          <a:p>
            <a:pPr marL="228600" indent="-228600">
              <a:lnSpc>
                <a:spcPct val="120000"/>
              </a:lnSpc>
              <a:spcBef>
                <a:spcPts val="0"/>
              </a:spcBef>
              <a:buSzPts val="4428"/>
            </a:pPr>
            <a:r>
              <a:rPr lang="en-US"/>
              <a:t>Significant % of the files are unused.</a:t>
            </a:r>
          </a:p>
          <a:p>
            <a:pPr marL="228600" indent="-228600">
              <a:lnSpc>
                <a:spcPct val="120000"/>
              </a:lnSpc>
              <a:spcBef>
                <a:spcPts val="0"/>
              </a:spcBef>
              <a:buSzPts val="4428"/>
            </a:pPr>
            <a:r>
              <a:rPr lang="en-US"/>
              <a:t>Optimize container image (dead end).</a:t>
            </a:r>
          </a:p>
          <a:p>
            <a:pPr marL="228600" indent="-228600">
              <a:lnSpc>
                <a:spcPct val="120000"/>
              </a:lnSpc>
              <a:spcBef>
                <a:spcPts val="0"/>
              </a:spcBef>
              <a:buSzPts val="4428"/>
            </a:pPr>
            <a:r>
              <a:rPr lang="en-US"/>
              <a:t>Index files and pull on-demand.</a:t>
            </a:r>
          </a:p>
          <a:p>
            <a:pPr marL="228600" indent="-228600">
              <a:lnSpc>
                <a:spcPct val="120000"/>
              </a:lnSpc>
              <a:spcBef>
                <a:spcPts val="0"/>
              </a:spcBef>
              <a:buSzPts val="4428"/>
            </a:pPr>
            <a:r>
              <a:rPr lang="en-US"/>
              <a:t>Peer-to-peer image pull within the cluster.</a:t>
            </a:r>
          </a:p>
        </p:txBody>
      </p:sp>
      <p:pic>
        <p:nvPicPr>
          <p:cNvPr id="8" name="Google Shape;139;g2c673ffd30c_0_44">
            <a:extLst>
              <a:ext uri="{FF2B5EF4-FFF2-40B4-BE49-F238E27FC236}">
                <a16:creationId xmlns:a16="http://schemas.microsoft.com/office/drawing/2014/main" id="{913D5A17-0D41-D9BA-E997-A290BD0C26B6}"/>
              </a:ext>
            </a:extLst>
          </p:cNvPr>
          <p:cNvPicPr preferRelativeResize="0"/>
          <p:nvPr/>
        </p:nvPicPr>
        <p:blipFill rotWithShape="1">
          <a:blip r:embed="rId4">
            <a:alphaModFix/>
          </a:blip>
          <a:srcRect/>
          <a:stretch/>
        </p:blipFill>
        <p:spPr>
          <a:xfrm>
            <a:off x="454050" y="1571825"/>
            <a:ext cx="11191412" cy="1254350"/>
          </a:xfrm>
          <a:prstGeom prst="rect">
            <a:avLst/>
          </a:prstGeom>
          <a:noFill/>
          <a:ln>
            <a:noFill/>
          </a:ln>
        </p:spPr>
      </p:pic>
    </p:spTree>
    <p:extLst>
      <p:ext uri="{BB962C8B-B14F-4D97-AF65-F5344CB8AC3E}">
        <p14:creationId xmlns:p14="http://schemas.microsoft.com/office/powerpoint/2010/main" val="146524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3"/>
          <p:cNvSpPr txBox="1">
            <a:spLocks noGrp="1"/>
          </p:cNvSpPr>
          <p:nvPr>
            <p:ph type="title"/>
          </p:nvPr>
        </p:nvSpPr>
        <p:spPr>
          <a:xfrm>
            <a:off x="161925" y="0"/>
            <a:ext cx="8343900" cy="1124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US" dirty="0">
                <a:latin typeface="Montserrat"/>
                <a:ea typeface="Montserrat"/>
                <a:cs typeface="Montserrat"/>
                <a:sym typeface="Montserrat"/>
              </a:rPr>
              <a:t>Why use P2P? </a:t>
            </a:r>
            <a:endParaRPr dirty="0">
              <a:latin typeface="Montserrat"/>
              <a:ea typeface="Montserrat"/>
              <a:cs typeface="Montserrat"/>
              <a:sym typeface="Montserrat"/>
            </a:endParaRPr>
          </a:p>
        </p:txBody>
      </p:sp>
      <p:sp>
        <p:nvSpPr>
          <p:cNvPr id="8" name="此处为内容页标题 / 副标题">
            <a:extLst>
              <a:ext uri="{FF2B5EF4-FFF2-40B4-BE49-F238E27FC236}">
                <a16:creationId xmlns:a16="http://schemas.microsoft.com/office/drawing/2014/main" id="{19B4A78D-449C-816B-CBE3-0389C7BE049B}"/>
              </a:ext>
            </a:extLst>
          </p:cNvPr>
          <p:cNvSpPr txBox="1"/>
          <p:nvPr/>
        </p:nvSpPr>
        <p:spPr>
          <a:xfrm>
            <a:off x="514234" y="1506719"/>
            <a:ext cx="11340327" cy="820866"/>
          </a:xfrm>
          <a:prstGeom prst="rect">
            <a:avLst/>
          </a:prstGeom>
        </p:spPr>
        <p:txBody>
          <a:bodyPr wrap="square" lIns="0" tIns="0" rIns="0" bIns="0">
            <a:spAutoFit/>
          </a:bodyPr>
          <a:lstStyle/>
          <a:p>
            <a:pPr defTabSz="457200">
              <a:buClr>
                <a:srgbClr val="636362"/>
              </a:buClr>
              <a:buFont typeface="Microsoft Sans Serif" panose="020B0604020202020204"/>
              <a:defRPr sz="4000" b="1">
                <a:solidFill>
                  <a:srgbClr val="00ACFF"/>
                </a:solidFill>
                <a:uFill>
                  <a:solidFill>
                    <a:srgbClr val="636362"/>
                  </a:solidFill>
                </a:uFill>
                <a:latin typeface="Alibaba PuHuiTi B"/>
                <a:ea typeface="Alibaba PuHuiTi B"/>
                <a:cs typeface="Alibaba PuHuiTi B"/>
                <a:sym typeface="Alibaba PuHuiTi" panose="00020600040101010101" charset="-122"/>
              </a:defRPr>
            </a:pPr>
            <a:r>
              <a:rPr lang="en-US" altLang="zh-CN" sz="2665" dirty="0">
                <a:solidFill>
                  <a:srgbClr val="212121"/>
                </a:solidFill>
                <a:uFill>
                  <a:solidFill>
                    <a:srgbClr val="F5F5F5"/>
                  </a:solidFill>
                </a:uFill>
                <a:latin typeface="+mj-lt"/>
              </a:rPr>
              <a:t>When downloading files in large batches, the storage bandwidth can easily reach the limit.</a:t>
            </a:r>
            <a:endParaRPr sz="2665" dirty="0">
              <a:solidFill>
                <a:srgbClr val="53585F"/>
              </a:solidFill>
              <a:uFill>
                <a:solidFill>
                  <a:srgbClr val="F5F5F5"/>
                </a:solidFill>
              </a:uFill>
              <a:latin typeface="+mj-lt"/>
            </a:endParaRPr>
          </a:p>
        </p:txBody>
      </p:sp>
      <p:pic>
        <p:nvPicPr>
          <p:cNvPr id="9" name="图片 8">
            <a:extLst>
              <a:ext uri="{FF2B5EF4-FFF2-40B4-BE49-F238E27FC236}">
                <a16:creationId xmlns:a16="http://schemas.microsoft.com/office/drawing/2014/main" id="{332862AE-EC04-1E59-0B85-505C209FCAA3}"/>
              </a:ext>
            </a:extLst>
          </p:cNvPr>
          <p:cNvPicPr>
            <a:picLocks noChangeAspect="1"/>
          </p:cNvPicPr>
          <p:nvPr/>
        </p:nvPicPr>
        <p:blipFill>
          <a:blip r:embed="rId3"/>
          <a:stretch>
            <a:fillRect/>
          </a:stretch>
        </p:blipFill>
        <p:spPr>
          <a:xfrm>
            <a:off x="394305" y="2710204"/>
            <a:ext cx="11251929" cy="3573517"/>
          </a:xfrm>
          <a:prstGeom prst="rect">
            <a:avLst/>
          </a:prstGeom>
        </p:spPr>
      </p:pic>
    </p:spTree>
    <p:extLst>
      <p:ext uri="{BB962C8B-B14F-4D97-AF65-F5344CB8AC3E}">
        <p14:creationId xmlns:p14="http://schemas.microsoft.com/office/powerpoint/2010/main" val="3470345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3"/>
          <p:cNvSpPr txBox="1">
            <a:spLocks noGrp="1"/>
          </p:cNvSpPr>
          <p:nvPr>
            <p:ph type="title"/>
          </p:nvPr>
        </p:nvSpPr>
        <p:spPr>
          <a:xfrm>
            <a:off x="161925" y="0"/>
            <a:ext cx="8343900" cy="1124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US" altLang="zh-CN" dirty="0">
                <a:latin typeface="Montserrat"/>
                <a:ea typeface="Montserrat"/>
                <a:cs typeface="Montserrat"/>
                <a:sym typeface="Montserrat"/>
              </a:rPr>
              <a:t>Why use P2P? </a:t>
            </a:r>
            <a:endParaRPr dirty="0">
              <a:latin typeface="Montserrat"/>
              <a:ea typeface="Montserrat"/>
              <a:cs typeface="Montserrat"/>
              <a:sym typeface="Montserrat"/>
            </a:endParaRPr>
          </a:p>
        </p:txBody>
      </p:sp>
      <p:sp>
        <p:nvSpPr>
          <p:cNvPr id="2" name="此处为内容页标题 / 副标题">
            <a:extLst>
              <a:ext uri="{FF2B5EF4-FFF2-40B4-BE49-F238E27FC236}">
                <a16:creationId xmlns:a16="http://schemas.microsoft.com/office/drawing/2014/main" id="{86A441A1-E4B6-62D2-0627-CB8A3BFB05CA}"/>
              </a:ext>
            </a:extLst>
          </p:cNvPr>
          <p:cNvSpPr txBox="1"/>
          <p:nvPr/>
        </p:nvSpPr>
        <p:spPr>
          <a:xfrm>
            <a:off x="383804" y="1542005"/>
            <a:ext cx="11340327" cy="410433"/>
          </a:xfrm>
          <a:prstGeom prst="rect">
            <a:avLst/>
          </a:prstGeom>
        </p:spPr>
        <p:txBody>
          <a:bodyPr wrap="square" lIns="0" tIns="0" rIns="0" bIns="0">
            <a:spAutoFit/>
          </a:bodyPr>
          <a:lstStyle/>
          <a:p>
            <a:pPr defTabSz="457200">
              <a:buClr>
                <a:srgbClr val="636362"/>
              </a:buClr>
              <a:buFont typeface="Microsoft Sans Serif" panose="020B0604020202020204"/>
              <a:defRPr sz="4000" b="1">
                <a:solidFill>
                  <a:srgbClr val="00ACFF"/>
                </a:solidFill>
                <a:uFill>
                  <a:solidFill>
                    <a:srgbClr val="636362"/>
                  </a:solidFill>
                </a:uFill>
                <a:latin typeface="Alibaba PuHuiTi B"/>
                <a:ea typeface="Alibaba PuHuiTi B"/>
                <a:cs typeface="Alibaba PuHuiTi B"/>
                <a:sym typeface="Alibaba PuHuiTi" panose="00020600040101010101" charset="-122"/>
              </a:defRPr>
            </a:pPr>
            <a:r>
              <a:rPr lang="en-US" altLang="zh-CN" sz="2665" dirty="0">
                <a:solidFill>
                  <a:srgbClr val="212121"/>
                </a:solidFill>
                <a:uFill>
                  <a:solidFill>
                    <a:srgbClr val="F5F5F5"/>
                  </a:solidFill>
                </a:uFill>
                <a:latin typeface="+mj-lt"/>
              </a:rPr>
              <a:t>How to solve the problem?</a:t>
            </a:r>
            <a:endParaRPr sz="2665" dirty="0">
              <a:solidFill>
                <a:srgbClr val="53585F"/>
              </a:solidFill>
              <a:uFill>
                <a:solidFill>
                  <a:srgbClr val="F5F5F5"/>
                </a:solidFill>
              </a:uFill>
              <a:latin typeface="+mj-lt"/>
            </a:endParaRPr>
          </a:p>
        </p:txBody>
      </p:sp>
      <p:sp>
        <p:nvSpPr>
          <p:cNvPr id="3" name="矩形 2">
            <a:extLst>
              <a:ext uri="{FF2B5EF4-FFF2-40B4-BE49-F238E27FC236}">
                <a16:creationId xmlns:a16="http://schemas.microsoft.com/office/drawing/2014/main" id="{670BDE91-E604-C8A4-94CC-E59B7D402B08}"/>
              </a:ext>
            </a:extLst>
          </p:cNvPr>
          <p:cNvSpPr/>
          <p:nvPr/>
        </p:nvSpPr>
        <p:spPr>
          <a:xfrm>
            <a:off x="309213" y="2353023"/>
            <a:ext cx="3593989" cy="234789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GB" altLang="zh-CN" sz="2400" b="1" dirty="0">
                <a:ea typeface="Alibaba PuHuiTi B" pitchFamily="18" charset="-122"/>
                <a:cs typeface="Alibaba PuHuiTi B" pitchFamily="18" charset="-122"/>
              </a:rPr>
              <a:t>Increase storage bandwidth</a:t>
            </a:r>
            <a:endParaRPr kumimoji="1" lang="zh-CN" altLang="en-US" sz="2400" b="1" dirty="0">
              <a:ea typeface="Alibaba PuHuiTi B" pitchFamily="18" charset="-122"/>
              <a:cs typeface="Alibaba PuHuiTi B" pitchFamily="18" charset="-122"/>
            </a:endParaRPr>
          </a:p>
        </p:txBody>
      </p:sp>
      <p:sp>
        <p:nvSpPr>
          <p:cNvPr id="4" name="矩形 3">
            <a:extLst>
              <a:ext uri="{FF2B5EF4-FFF2-40B4-BE49-F238E27FC236}">
                <a16:creationId xmlns:a16="http://schemas.microsoft.com/office/drawing/2014/main" id="{80A2A721-8400-182A-83A0-14F80B58312F}"/>
              </a:ext>
            </a:extLst>
          </p:cNvPr>
          <p:cNvSpPr/>
          <p:nvPr/>
        </p:nvSpPr>
        <p:spPr>
          <a:xfrm>
            <a:off x="4299005" y="2353024"/>
            <a:ext cx="3593989" cy="234789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GB" altLang="zh-CN" sz="2400" b="1" dirty="0">
                <a:ea typeface="Alibaba PuHuiTi B" pitchFamily="18" charset="-122"/>
                <a:cs typeface="Alibaba PuHuiTi B" pitchFamily="18" charset="-122"/>
              </a:rPr>
              <a:t>P2P eliminates the impact of bandwidth limitations</a:t>
            </a:r>
            <a:endParaRPr kumimoji="1" lang="zh-CN" altLang="en-US" sz="2400" b="1" dirty="0">
              <a:ea typeface="Alibaba PuHuiTi B" pitchFamily="18" charset="-122"/>
              <a:cs typeface="Alibaba PuHuiTi B" pitchFamily="18" charset="-122"/>
            </a:endParaRPr>
          </a:p>
        </p:txBody>
      </p:sp>
      <p:sp>
        <p:nvSpPr>
          <p:cNvPr id="5" name="矩形 4">
            <a:extLst>
              <a:ext uri="{FF2B5EF4-FFF2-40B4-BE49-F238E27FC236}">
                <a16:creationId xmlns:a16="http://schemas.microsoft.com/office/drawing/2014/main" id="{340CD8AD-D40C-CF09-7658-E333EDC53754}"/>
              </a:ext>
            </a:extLst>
          </p:cNvPr>
          <p:cNvSpPr/>
          <p:nvPr/>
        </p:nvSpPr>
        <p:spPr>
          <a:xfrm>
            <a:off x="8288797" y="2352365"/>
            <a:ext cx="3593989" cy="2347892"/>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GB" altLang="zh-CN" sz="2400" b="1" dirty="0">
                <a:ea typeface="Alibaba PuHuiTi B" pitchFamily="18" charset="-122"/>
                <a:cs typeface="Alibaba PuHuiTi B" pitchFamily="18" charset="-122"/>
              </a:rPr>
              <a:t>Reduce download size</a:t>
            </a:r>
            <a:endParaRPr kumimoji="1" lang="zh-CN" altLang="en-US" sz="2400" b="1" dirty="0">
              <a:ea typeface="Alibaba PuHuiTi B" pitchFamily="18" charset="-122"/>
              <a:cs typeface="Alibaba PuHuiTi B" pitchFamily="18" charset="-122"/>
            </a:endParaRPr>
          </a:p>
        </p:txBody>
      </p:sp>
      <p:pic>
        <p:nvPicPr>
          <p:cNvPr id="6" name="图片 5">
            <a:extLst>
              <a:ext uri="{FF2B5EF4-FFF2-40B4-BE49-F238E27FC236}">
                <a16:creationId xmlns:a16="http://schemas.microsoft.com/office/drawing/2014/main" id="{357FE507-9EC0-BA57-66E9-3A036FE2FDE1}"/>
              </a:ext>
            </a:extLst>
          </p:cNvPr>
          <p:cNvPicPr>
            <a:picLocks noChangeAspect="1"/>
          </p:cNvPicPr>
          <p:nvPr/>
        </p:nvPicPr>
        <p:blipFill>
          <a:blip r:embed="rId3"/>
          <a:stretch>
            <a:fillRect/>
          </a:stretch>
        </p:blipFill>
        <p:spPr>
          <a:xfrm>
            <a:off x="5554133" y="5095232"/>
            <a:ext cx="1083733" cy="1083733"/>
          </a:xfrm>
          <a:prstGeom prst="rect">
            <a:avLst/>
          </a:prstGeom>
        </p:spPr>
      </p:pic>
      <p:pic>
        <p:nvPicPr>
          <p:cNvPr id="7" name="图片 6">
            <a:extLst>
              <a:ext uri="{FF2B5EF4-FFF2-40B4-BE49-F238E27FC236}">
                <a16:creationId xmlns:a16="http://schemas.microsoft.com/office/drawing/2014/main" id="{B53EEBCC-F6BA-4ECC-B201-CFD97FC1573E}"/>
              </a:ext>
            </a:extLst>
          </p:cNvPr>
          <p:cNvPicPr>
            <a:picLocks noChangeAspect="1"/>
          </p:cNvPicPr>
          <p:nvPr/>
        </p:nvPicPr>
        <p:blipFill>
          <a:blip r:embed="rId3"/>
          <a:stretch>
            <a:fillRect/>
          </a:stretch>
        </p:blipFill>
        <p:spPr>
          <a:xfrm>
            <a:off x="9543925" y="5095232"/>
            <a:ext cx="1083733" cy="1083733"/>
          </a:xfrm>
          <a:prstGeom prst="rect">
            <a:avLst/>
          </a:prstGeom>
        </p:spPr>
      </p:pic>
      <p:pic>
        <p:nvPicPr>
          <p:cNvPr id="10" name="图片 9">
            <a:extLst>
              <a:ext uri="{FF2B5EF4-FFF2-40B4-BE49-F238E27FC236}">
                <a16:creationId xmlns:a16="http://schemas.microsoft.com/office/drawing/2014/main" id="{E595F6DD-3564-5561-D6BD-FAC3AB391536}"/>
              </a:ext>
            </a:extLst>
          </p:cNvPr>
          <p:cNvPicPr>
            <a:picLocks noChangeAspect="1"/>
          </p:cNvPicPr>
          <p:nvPr/>
        </p:nvPicPr>
        <p:blipFill>
          <a:blip r:embed="rId4"/>
          <a:stretch>
            <a:fillRect/>
          </a:stretch>
        </p:blipFill>
        <p:spPr>
          <a:xfrm>
            <a:off x="1564341" y="5095232"/>
            <a:ext cx="1083733" cy="1083733"/>
          </a:xfrm>
          <a:prstGeom prst="rect">
            <a:avLst/>
          </a:prstGeom>
        </p:spPr>
      </p:pic>
    </p:spTree>
    <p:extLst>
      <p:ext uri="{BB962C8B-B14F-4D97-AF65-F5344CB8AC3E}">
        <p14:creationId xmlns:p14="http://schemas.microsoft.com/office/powerpoint/2010/main" val="111309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3"/>
          <p:cNvSpPr txBox="1">
            <a:spLocks noGrp="1"/>
          </p:cNvSpPr>
          <p:nvPr>
            <p:ph type="title"/>
          </p:nvPr>
        </p:nvSpPr>
        <p:spPr>
          <a:xfrm>
            <a:off x="161925" y="0"/>
            <a:ext cx="8692826" cy="1124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US" altLang="zh-CN" dirty="0">
                <a:latin typeface="Montserrat"/>
                <a:ea typeface="Montserrat"/>
                <a:cs typeface="Montserrat"/>
                <a:sym typeface="Montserrat"/>
              </a:rPr>
              <a:t>What is Dragonfly?</a:t>
            </a:r>
            <a:endParaRPr dirty="0">
              <a:latin typeface="Montserrat"/>
              <a:ea typeface="Montserrat"/>
              <a:cs typeface="Montserrat"/>
              <a:sym typeface="Montserrat"/>
            </a:endParaRPr>
          </a:p>
        </p:txBody>
      </p:sp>
      <p:pic>
        <p:nvPicPr>
          <p:cNvPr id="8" name="Picture 2" descr="alt">
            <a:extLst>
              <a:ext uri="{FF2B5EF4-FFF2-40B4-BE49-F238E27FC236}">
                <a16:creationId xmlns:a16="http://schemas.microsoft.com/office/drawing/2014/main" id="{CC6D85B2-FE00-35D2-3160-F0611FC69A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6129" y="1801364"/>
            <a:ext cx="7406293" cy="4344100"/>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9FBD15E9-0D86-B71C-12DD-F5D78421CF5D}"/>
              </a:ext>
            </a:extLst>
          </p:cNvPr>
          <p:cNvSpPr txBox="1"/>
          <p:nvPr/>
        </p:nvSpPr>
        <p:spPr>
          <a:xfrm>
            <a:off x="161925" y="3825148"/>
            <a:ext cx="4246451" cy="523220"/>
          </a:xfrm>
          <a:prstGeom prst="rect">
            <a:avLst/>
          </a:prstGeom>
          <a:noFill/>
        </p:spPr>
        <p:txBody>
          <a:bodyPr wrap="square">
            <a:spAutoFit/>
          </a:bodyPr>
          <a:lstStyle/>
          <a:p>
            <a:r>
              <a:rPr kumimoji="1" lang="en" altLang="zh-CN" b="1" dirty="0">
                <a:solidFill>
                  <a:schemeClr val="tx1"/>
                </a:solidFill>
                <a:latin typeface="+mn-lt"/>
                <a:ea typeface="Alibaba PuHuiTi M" pitchFamily="18" charset="-122"/>
                <a:cs typeface="Alibaba PuHuiTi M" pitchFamily="18" charset="-122"/>
              </a:rPr>
              <a:t>Manager</a:t>
            </a:r>
            <a:r>
              <a:rPr kumimoji="1" lang="en" altLang="zh-CN" dirty="0">
                <a:solidFill>
                  <a:schemeClr val="tx1">
                    <a:lumMod val="95000"/>
                    <a:lumOff val="5000"/>
                  </a:schemeClr>
                </a:solidFill>
                <a:latin typeface="+mn-lt"/>
                <a:ea typeface="Alibaba PuHuiTi L" pitchFamily="18" charset="-122"/>
                <a:cs typeface="Alibaba PuHuiTi L" pitchFamily="18" charset="-122"/>
              </a:rPr>
              <a:t>  manages cluster relationships, dynamic configuration and provides a console.</a:t>
            </a:r>
            <a:endParaRPr kumimoji="1" lang="zh-CN" altLang="en-US" dirty="0">
              <a:solidFill>
                <a:schemeClr val="tx1">
                  <a:lumMod val="95000"/>
                  <a:lumOff val="5000"/>
                </a:schemeClr>
              </a:solidFill>
              <a:latin typeface="+mn-lt"/>
              <a:ea typeface="Alibaba PuHuiTi L" pitchFamily="18" charset="-122"/>
              <a:cs typeface="Alibaba PuHuiTi L" pitchFamily="18" charset="-122"/>
            </a:endParaRPr>
          </a:p>
        </p:txBody>
      </p:sp>
      <p:sp>
        <p:nvSpPr>
          <p:cNvPr id="11" name="文本框 10">
            <a:extLst>
              <a:ext uri="{FF2B5EF4-FFF2-40B4-BE49-F238E27FC236}">
                <a16:creationId xmlns:a16="http://schemas.microsoft.com/office/drawing/2014/main" id="{738E560E-EDE0-D626-2CEE-5801C101161C}"/>
              </a:ext>
            </a:extLst>
          </p:cNvPr>
          <p:cNvSpPr txBox="1"/>
          <p:nvPr/>
        </p:nvSpPr>
        <p:spPr>
          <a:xfrm>
            <a:off x="161925" y="4453775"/>
            <a:ext cx="4033935" cy="523220"/>
          </a:xfrm>
          <a:prstGeom prst="rect">
            <a:avLst/>
          </a:prstGeom>
          <a:noFill/>
        </p:spPr>
        <p:txBody>
          <a:bodyPr wrap="square">
            <a:spAutoFit/>
          </a:bodyPr>
          <a:lstStyle/>
          <a:p>
            <a:r>
              <a:rPr kumimoji="1" lang="en" altLang="zh-CN" b="1" dirty="0">
                <a:solidFill>
                  <a:schemeClr val="tx1"/>
                </a:solidFill>
                <a:latin typeface="+mn-lt"/>
                <a:ea typeface="Alibaba PuHuiTi M" pitchFamily="18" charset="-122"/>
                <a:cs typeface="Alibaba PuHuiTi M" pitchFamily="18" charset="-122"/>
              </a:rPr>
              <a:t>Scheduler</a:t>
            </a:r>
            <a:r>
              <a:rPr kumimoji="1" lang="en" altLang="zh-CN" dirty="0">
                <a:solidFill>
                  <a:schemeClr val="tx1"/>
                </a:solidFill>
                <a:latin typeface="+mn-lt"/>
                <a:ea typeface="Alibaba PuHuiTi L" pitchFamily="18" charset="-122"/>
                <a:cs typeface="Alibaba PuHuiTi L" pitchFamily="18" charset="-122"/>
              </a:rPr>
              <a:t>  schedules a set of parent nodes for the download node.</a:t>
            </a:r>
            <a:endParaRPr kumimoji="1" lang="zh-CN" altLang="en-US" dirty="0">
              <a:solidFill>
                <a:schemeClr val="tx1"/>
              </a:solidFill>
              <a:latin typeface="+mn-lt"/>
              <a:ea typeface="Alibaba PuHuiTi L" pitchFamily="18" charset="-122"/>
              <a:cs typeface="Alibaba PuHuiTi L" pitchFamily="18" charset="-122"/>
            </a:endParaRPr>
          </a:p>
        </p:txBody>
      </p:sp>
      <p:sp>
        <p:nvSpPr>
          <p:cNvPr id="12" name="文本框 11">
            <a:extLst>
              <a:ext uri="{FF2B5EF4-FFF2-40B4-BE49-F238E27FC236}">
                <a16:creationId xmlns:a16="http://schemas.microsoft.com/office/drawing/2014/main" id="{D6AFB2C6-AE70-34C0-EBA6-E9D7D26FF008}"/>
              </a:ext>
            </a:extLst>
          </p:cNvPr>
          <p:cNvSpPr txBox="1"/>
          <p:nvPr/>
        </p:nvSpPr>
        <p:spPr>
          <a:xfrm>
            <a:off x="185108" y="5090862"/>
            <a:ext cx="3930781" cy="523220"/>
          </a:xfrm>
          <a:prstGeom prst="rect">
            <a:avLst/>
          </a:prstGeom>
          <a:noFill/>
        </p:spPr>
        <p:txBody>
          <a:bodyPr wrap="square">
            <a:spAutoFit/>
          </a:bodyPr>
          <a:lstStyle/>
          <a:p>
            <a:r>
              <a:rPr kumimoji="1" lang="en" altLang="zh-CN" b="1" dirty="0">
                <a:solidFill>
                  <a:schemeClr val="tx1"/>
                </a:solidFill>
                <a:latin typeface="+mn-lt"/>
                <a:ea typeface="Alibaba PuHuiTi M" pitchFamily="18" charset="-122"/>
                <a:cs typeface="Alibaba PuHuiTi M" pitchFamily="18" charset="-122"/>
              </a:rPr>
              <a:t>Peer</a:t>
            </a:r>
            <a:r>
              <a:rPr kumimoji="1" lang="en" altLang="zh-CN" dirty="0">
                <a:solidFill>
                  <a:schemeClr val="tx1"/>
                </a:solidFill>
                <a:latin typeface="+mn-lt"/>
                <a:ea typeface="Alibaba PuHuiTi L" pitchFamily="18" charset="-122"/>
                <a:cs typeface="Alibaba PuHuiTi L" pitchFamily="18" charset="-122"/>
              </a:rPr>
              <a:t>  provides upload and download capabilities.</a:t>
            </a:r>
            <a:endParaRPr kumimoji="1" lang="zh-CN" altLang="en-US" dirty="0">
              <a:solidFill>
                <a:schemeClr val="tx1"/>
              </a:solidFill>
              <a:latin typeface="+mn-lt"/>
              <a:ea typeface="Alibaba PuHuiTi L" pitchFamily="18" charset="-122"/>
              <a:cs typeface="Alibaba PuHuiTi L" pitchFamily="18" charset="-122"/>
            </a:endParaRPr>
          </a:p>
        </p:txBody>
      </p:sp>
      <p:sp>
        <p:nvSpPr>
          <p:cNvPr id="13" name="此处为内容页标题 / 副标题">
            <a:extLst>
              <a:ext uri="{FF2B5EF4-FFF2-40B4-BE49-F238E27FC236}">
                <a16:creationId xmlns:a16="http://schemas.microsoft.com/office/drawing/2014/main" id="{4AEDD349-D341-89C2-DF5E-D37C73C91DFF}"/>
              </a:ext>
            </a:extLst>
          </p:cNvPr>
          <p:cNvSpPr txBox="1"/>
          <p:nvPr/>
        </p:nvSpPr>
        <p:spPr>
          <a:xfrm>
            <a:off x="242394" y="1836731"/>
            <a:ext cx="3919364" cy="492443"/>
          </a:xfrm>
          <a:prstGeom prst="rect">
            <a:avLst/>
          </a:prstGeom>
        </p:spPr>
        <p:txBody>
          <a:bodyPr wrap="square" lIns="0" tIns="0" rIns="0" bIns="0">
            <a:spAutoFit/>
          </a:bodyPr>
          <a:lstStyle/>
          <a:p>
            <a:pPr defTabSz="457200">
              <a:buClr>
                <a:srgbClr val="636362"/>
              </a:buClr>
              <a:buFont typeface="Microsoft Sans Serif" panose="020B0604020202020204"/>
              <a:defRPr sz="4000" b="1">
                <a:solidFill>
                  <a:srgbClr val="00ACFF"/>
                </a:solidFill>
                <a:uFill>
                  <a:solidFill>
                    <a:srgbClr val="636362"/>
                  </a:solidFill>
                </a:uFill>
                <a:latin typeface="Alibaba PuHuiTi B"/>
                <a:ea typeface="Alibaba PuHuiTi B"/>
                <a:cs typeface="Alibaba PuHuiTi B"/>
                <a:sym typeface="Alibaba PuHuiTi" panose="00020600040101010101" charset="-122"/>
              </a:defRPr>
            </a:pPr>
            <a:r>
              <a:rPr lang="en-US" altLang="zh-CN" sz="3200" dirty="0">
                <a:solidFill>
                  <a:srgbClr val="212121"/>
                </a:solidFill>
                <a:uFill>
                  <a:solidFill>
                    <a:srgbClr val="F5F5F5"/>
                  </a:solidFill>
                </a:uFill>
                <a:latin typeface="+mj-lt"/>
              </a:rPr>
              <a:t>What is Dragonfly</a:t>
            </a:r>
            <a:r>
              <a:rPr lang="zh-CN" altLang="en-US" sz="3200" dirty="0">
                <a:solidFill>
                  <a:srgbClr val="212121"/>
                </a:solidFill>
                <a:uFill>
                  <a:solidFill>
                    <a:srgbClr val="F5F5F5"/>
                  </a:solidFill>
                </a:uFill>
                <a:latin typeface="+mj-lt"/>
              </a:rPr>
              <a:t>？</a:t>
            </a:r>
            <a:endParaRPr sz="3200" dirty="0">
              <a:solidFill>
                <a:srgbClr val="53585F"/>
              </a:solidFill>
              <a:uFill>
                <a:solidFill>
                  <a:srgbClr val="F5F5F5"/>
                </a:solidFill>
              </a:uFill>
              <a:latin typeface="+mj-lt"/>
            </a:endParaRPr>
          </a:p>
        </p:txBody>
      </p:sp>
      <p:sp>
        <p:nvSpPr>
          <p:cNvPr id="14" name="线条">
            <a:extLst>
              <a:ext uri="{FF2B5EF4-FFF2-40B4-BE49-F238E27FC236}">
                <a16:creationId xmlns:a16="http://schemas.microsoft.com/office/drawing/2014/main" id="{A6EDE665-289A-7986-9AA0-AE56234E1AE4}"/>
              </a:ext>
            </a:extLst>
          </p:cNvPr>
          <p:cNvSpPr/>
          <p:nvPr/>
        </p:nvSpPr>
        <p:spPr>
          <a:xfrm>
            <a:off x="272033" y="2434298"/>
            <a:ext cx="385565" cy="0"/>
          </a:xfrm>
          <a:prstGeom prst="line">
            <a:avLst/>
          </a:prstGeom>
          <a:ln w="34290">
            <a:solidFill>
              <a:schemeClr val="accent1">
                <a:satOff val="-3335"/>
                <a:lumOff val="26614"/>
              </a:schemeClr>
            </a:solidFill>
            <a:miter lim="400000"/>
          </a:ln>
        </p:spPr>
        <p:txBody>
          <a:bodyPr lIns="25400" tIns="25400" rIns="25400" bIns="25400" anchor="ctr"/>
          <a:lstStyle/>
          <a:p>
            <a:pPr>
              <a:defRPr sz="3200"/>
            </a:pPr>
            <a:endParaRPr sz="1600"/>
          </a:p>
        </p:txBody>
      </p:sp>
      <p:sp>
        <p:nvSpPr>
          <p:cNvPr id="15" name="普惠体常规体26pt，正文内容正文内容正文内容正文内容正文内容正文内容正文内容正文内容正文内容正文内容正文内容正文内容。…">
            <a:extLst>
              <a:ext uri="{FF2B5EF4-FFF2-40B4-BE49-F238E27FC236}">
                <a16:creationId xmlns:a16="http://schemas.microsoft.com/office/drawing/2014/main" id="{E3A6493C-7A5F-9D1D-DC14-A0C2602F39F4}"/>
              </a:ext>
            </a:extLst>
          </p:cNvPr>
          <p:cNvSpPr txBox="1"/>
          <p:nvPr/>
        </p:nvSpPr>
        <p:spPr>
          <a:xfrm>
            <a:off x="242394" y="2643340"/>
            <a:ext cx="4033935" cy="972767"/>
          </a:xfrm>
          <a:prstGeom prst="rect">
            <a:avLst/>
          </a:prstGeom>
        </p:spPr>
        <p:txBody>
          <a:bodyPr wrap="square" lIns="0" tIns="0" rIns="0" bIns="0">
            <a:spAutoFit/>
          </a:bodyPr>
          <a:lstStyle/>
          <a:p>
            <a:pPr defTabSz="457200">
              <a:lnSpc>
                <a:spcPct val="120000"/>
              </a:lnSpc>
              <a:spcBef>
                <a:spcPts val="600"/>
              </a:spcBef>
              <a:buClr>
                <a:srgbClr val="6C6C6C"/>
              </a:buClr>
              <a:buFont typeface="Microsoft Sans Serif" panose="020B0604020202020204"/>
              <a:defRPr sz="2600">
                <a:solidFill>
                  <a:srgbClr val="A7AAA9"/>
                </a:solidFill>
                <a:uFill>
                  <a:solidFill>
                    <a:srgbClr val="000000"/>
                  </a:solidFill>
                </a:uFill>
                <a:latin typeface="Alibaba PuHuiTi R"/>
                <a:ea typeface="Alibaba PuHuiTi R"/>
                <a:cs typeface="Alibaba PuHuiTi R"/>
                <a:sym typeface="Alibaba PuHuiTi" panose="00020600040101010101" charset="-122"/>
              </a:defRPr>
            </a:pPr>
            <a:r>
              <a:rPr lang="en-GB" altLang="zh-CN" sz="1335" dirty="0">
                <a:solidFill>
                  <a:schemeClr val="bg1">
                    <a:lumMod val="50000"/>
                  </a:schemeClr>
                </a:solidFill>
                <a:latin typeface="+mn-lt"/>
                <a:ea typeface="Alibaba PuHuiTi R" pitchFamily="18" charset="-122"/>
                <a:cs typeface="Alibaba PuHuiTi R" pitchFamily="18" charset="-122"/>
              </a:rPr>
              <a:t>Provide efficient, stable and secure file distribution and image acceleration based on p2p technology</a:t>
            </a:r>
            <a:r>
              <a:rPr lang="zh-CN" altLang="en-US" sz="1335" dirty="0">
                <a:solidFill>
                  <a:schemeClr val="bg1">
                    <a:lumMod val="50000"/>
                  </a:schemeClr>
                </a:solidFill>
                <a:latin typeface="+mn-lt"/>
                <a:ea typeface="Alibaba PuHuiTi R" pitchFamily="18" charset="-122"/>
                <a:cs typeface="Alibaba PuHuiTi R" pitchFamily="18" charset="-122"/>
              </a:rPr>
              <a:t> </a:t>
            </a:r>
            <a:r>
              <a:rPr lang="en-GB" altLang="zh-CN" sz="1335" dirty="0">
                <a:solidFill>
                  <a:schemeClr val="bg1">
                    <a:lumMod val="50000"/>
                  </a:schemeClr>
                </a:solidFill>
                <a:latin typeface="+mn-lt"/>
                <a:ea typeface="Alibaba PuHuiTi R" pitchFamily="18" charset="-122"/>
                <a:cs typeface="Alibaba PuHuiTi R" pitchFamily="18" charset="-122"/>
              </a:rPr>
              <a:t>to be the best practice and standard solution in cloud native architectures.</a:t>
            </a:r>
            <a:endParaRPr sz="1335" dirty="0">
              <a:solidFill>
                <a:schemeClr val="bg1">
                  <a:lumMod val="50000"/>
                </a:schemeClr>
              </a:solidFill>
              <a:uFill>
                <a:solidFill>
                  <a:srgbClr val="636362"/>
                </a:solidFill>
              </a:uFill>
              <a:latin typeface="+mn-lt"/>
              <a:ea typeface="Alibaba PuHuiTi R" pitchFamily="18" charset="-122"/>
              <a:cs typeface="Alibaba PuHuiTi R" pitchFamily="18" charset="-122"/>
            </a:endParaRPr>
          </a:p>
        </p:txBody>
      </p:sp>
    </p:spTree>
    <p:extLst>
      <p:ext uri="{BB962C8B-B14F-4D97-AF65-F5344CB8AC3E}">
        <p14:creationId xmlns:p14="http://schemas.microsoft.com/office/powerpoint/2010/main" val="670062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3"/>
          <p:cNvSpPr txBox="1">
            <a:spLocks noGrp="1"/>
          </p:cNvSpPr>
          <p:nvPr>
            <p:ph type="title"/>
          </p:nvPr>
        </p:nvSpPr>
        <p:spPr>
          <a:xfrm>
            <a:off x="161925" y="0"/>
            <a:ext cx="8627512" cy="1124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US" altLang="zh-CN" dirty="0">
                <a:latin typeface="Montserrat"/>
                <a:ea typeface="Montserrat"/>
                <a:cs typeface="Montserrat"/>
                <a:sym typeface="Montserrat"/>
              </a:rPr>
              <a:t>Accelerate Pulling Container Image</a:t>
            </a:r>
            <a:endParaRPr dirty="0">
              <a:latin typeface="Montserrat"/>
              <a:ea typeface="Montserrat"/>
              <a:cs typeface="Montserrat"/>
              <a:sym typeface="Montserrat"/>
            </a:endParaRPr>
          </a:p>
        </p:txBody>
      </p:sp>
      <p:pic>
        <p:nvPicPr>
          <p:cNvPr id="5" name="图片 4">
            <a:extLst>
              <a:ext uri="{FF2B5EF4-FFF2-40B4-BE49-F238E27FC236}">
                <a16:creationId xmlns:a16="http://schemas.microsoft.com/office/drawing/2014/main" id="{FFE984CC-D53B-1ECD-28E0-2F0198179059}"/>
              </a:ext>
            </a:extLst>
          </p:cNvPr>
          <p:cNvPicPr>
            <a:picLocks noChangeAspect="1"/>
          </p:cNvPicPr>
          <p:nvPr/>
        </p:nvPicPr>
        <p:blipFill>
          <a:blip r:embed="rId3"/>
          <a:stretch>
            <a:fillRect/>
          </a:stretch>
        </p:blipFill>
        <p:spPr>
          <a:xfrm>
            <a:off x="597161" y="1335342"/>
            <a:ext cx="10618236" cy="5522658"/>
          </a:xfrm>
          <a:prstGeom prst="rect">
            <a:avLst/>
          </a:prstGeom>
        </p:spPr>
      </p:pic>
    </p:spTree>
    <p:extLst>
      <p:ext uri="{BB962C8B-B14F-4D97-AF65-F5344CB8AC3E}">
        <p14:creationId xmlns:p14="http://schemas.microsoft.com/office/powerpoint/2010/main" val="36086982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3"/>
          <p:cNvSpPr txBox="1">
            <a:spLocks noGrp="1"/>
          </p:cNvSpPr>
          <p:nvPr>
            <p:ph type="title"/>
          </p:nvPr>
        </p:nvSpPr>
        <p:spPr>
          <a:xfrm>
            <a:off x="161924" y="0"/>
            <a:ext cx="8739479" cy="1124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US" altLang="zh-CN" dirty="0">
                <a:latin typeface="Montserrat"/>
                <a:ea typeface="Montserrat"/>
                <a:cs typeface="Montserrat"/>
                <a:sym typeface="Montserrat"/>
              </a:rPr>
              <a:t>Accelerate Pulling Container Image</a:t>
            </a:r>
            <a:endParaRPr dirty="0">
              <a:latin typeface="Montserrat"/>
              <a:ea typeface="Montserrat"/>
              <a:cs typeface="Montserrat"/>
              <a:sym typeface="Montserrat"/>
            </a:endParaRPr>
          </a:p>
        </p:txBody>
      </p:sp>
      <p:pic>
        <p:nvPicPr>
          <p:cNvPr id="2" name="图片 1">
            <a:extLst>
              <a:ext uri="{FF2B5EF4-FFF2-40B4-BE49-F238E27FC236}">
                <a16:creationId xmlns:a16="http://schemas.microsoft.com/office/drawing/2014/main" id="{80EB9874-896A-3D20-71D6-55E17FDAD34F}"/>
              </a:ext>
            </a:extLst>
          </p:cNvPr>
          <p:cNvPicPr>
            <a:picLocks noChangeAspect="1"/>
          </p:cNvPicPr>
          <p:nvPr/>
        </p:nvPicPr>
        <p:blipFill>
          <a:blip r:embed="rId3"/>
          <a:stretch>
            <a:fillRect/>
          </a:stretch>
        </p:blipFill>
        <p:spPr>
          <a:xfrm>
            <a:off x="877078" y="1432677"/>
            <a:ext cx="10629198" cy="5425323"/>
          </a:xfrm>
          <a:prstGeom prst="rect">
            <a:avLst/>
          </a:prstGeom>
        </p:spPr>
      </p:pic>
    </p:spTree>
    <p:extLst>
      <p:ext uri="{BB962C8B-B14F-4D97-AF65-F5344CB8AC3E}">
        <p14:creationId xmlns:p14="http://schemas.microsoft.com/office/powerpoint/2010/main" val="1850110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3"/>
          <p:cNvSpPr txBox="1">
            <a:spLocks noGrp="1"/>
          </p:cNvSpPr>
          <p:nvPr>
            <p:ph type="title"/>
          </p:nvPr>
        </p:nvSpPr>
        <p:spPr>
          <a:xfrm>
            <a:off x="161925" y="0"/>
            <a:ext cx="8343900" cy="1124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US" altLang="zh-CN" dirty="0">
                <a:latin typeface="Montserrat"/>
                <a:ea typeface="Montserrat"/>
                <a:cs typeface="Montserrat"/>
                <a:sym typeface="Montserrat"/>
              </a:rPr>
              <a:t>Container</a:t>
            </a:r>
            <a:r>
              <a:rPr lang="zh-CN" altLang="en-US" dirty="0">
                <a:latin typeface="Montserrat"/>
                <a:ea typeface="Montserrat"/>
                <a:cs typeface="Montserrat"/>
                <a:sym typeface="Montserrat"/>
              </a:rPr>
              <a:t> </a:t>
            </a:r>
            <a:r>
              <a:rPr lang="en-US" altLang="zh-CN" dirty="0">
                <a:latin typeface="Montserrat"/>
                <a:ea typeface="Montserrat"/>
                <a:cs typeface="Montserrat"/>
                <a:sym typeface="Montserrat"/>
              </a:rPr>
              <a:t>Image</a:t>
            </a:r>
            <a:r>
              <a:rPr lang="zh-CN" altLang="en-US" dirty="0">
                <a:latin typeface="Montserrat"/>
                <a:ea typeface="Montserrat"/>
                <a:cs typeface="Montserrat"/>
                <a:sym typeface="Montserrat"/>
              </a:rPr>
              <a:t> </a:t>
            </a:r>
            <a:r>
              <a:rPr lang="en-US" altLang="zh-CN" dirty="0">
                <a:latin typeface="Montserrat"/>
                <a:ea typeface="Montserrat"/>
                <a:cs typeface="Montserrat"/>
                <a:sym typeface="Montserrat"/>
              </a:rPr>
              <a:t>Pulling</a:t>
            </a:r>
            <a:endParaRPr dirty="0">
              <a:latin typeface="Montserrat"/>
              <a:ea typeface="Montserrat"/>
              <a:cs typeface="Montserrat"/>
              <a:sym typeface="Montserrat"/>
            </a:endParaRPr>
          </a:p>
        </p:txBody>
      </p:sp>
      <p:pic>
        <p:nvPicPr>
          <p:cNvPr id="7" name="Google Shape;145;g2c6930d6aca_1_7">
            <a:extLst>
              <a:ext uri="{FF2B5EF4-FFF2-40B4-BE49-F238E27FC236}">
                <a16:creationId xmlns:a16="http://schemas.microsoft.com/office/drawing/2014/main" id="{7A6FFD7A-9D63-4B67-879F-36122B9B7DCD}"/>
              </a:ext>
            </a:extLst>
          </p:cNvPr>
          <p:cNvPicPr preferRelativeResize="0"/>
          <p:nvPr/>
        </p:nvPicPr>
        <p:blipFill rotWithShape="1">
          <a:blip r:embed="rId3">
            <a:alphaModFix/>
          </a:blip>
          <a:srcRect r="30341"/>
          <a:stretch/>
        </p:blipFill>
        <p:spPr>
          <a:xfrm>
            <a:off x="454050" y="3279750"/>
            <a:ext cx="5705999" cy="2395838"/>
          </a:xfrm>
          <a:prstGeom prst="rect">
            <a:avLst/>
          </a:prstGeom>
          <a:noFill/>
          <a:ln>
            <a:noFill/>
          </a:ln>
        </p:spPr>
      </p:pic>
      <p:pic>
        <p:nvPicPr>
          <p:cNvPr id="9" name="Google Shape;146;g2c6930d6aca_1_7">
            <a:extLst>
              <a:ext uri="{FF2B5EF4-FFF2-40B4-BE49-F238E27FC236}">
                <a16:creationId xmlns:a16="http://schemas.microsoft.com/office/drawing/2014/main" id="{1F717EC9-FB8D-499D-E4B5-1DAD4924348F}"/>
              </a:ext>
            </a:extLst>
          </p:cNvPr>
          <p:cNvPicPr preferRelativeResize="0"/>
          <p:nvPr/>
        </p:nvPicPr>
        <p:blipFill rotWithShape="1">
          <a:blip r:embed="rId4">
            <a:alphaModFix/>
          </a:blip>
          <a:srcRect/>
          <a:stretch/>
        </p:blipFill>
        <p:spPr>
          <a:xfrm>
            <a:off x="454050" y="1572825"/>
            <a:ext cx="11191412" cy="1254350"/>
          </a:xfrm>
          <a:prstGeom prst="rect">
            <a:avLst/>
          </a:prstGeom>
          <a:noFill/>
          <a:ln>
            <a:noFill/>
          </a:ln>
        </p:spPr>
      </p:pic>
      <p:pic>
        <p:nvPicPr>
          <p:cNvPr id="10" name="Google Shape;147;g2c6930d6aca_1_7">
            <a:extLst>
              <a:ext uri="{FF2B5EF4-FFF2-40B4-BE49-F238E27FC236}">
                <a16:creationId xmlns:a16="http://schemas.microsoft.com/office/drawing/2014/main" id="{C34F88C4-AA78-4933-F42B-86CFF1FF91F3}"/>
              </a:ext>
            </a:extLst>
          </p:cNvPr>
          <p:cNvPicPr preferRelativeResize="0"/>
          <p:nvPr/>
        </p:nvPicPr>
        <p:blipFill rotWithShape="1">
          <a:blip r:embed="rId5">
            <a:alphaModFix/>
          </a:blip>
          <a:srcRect/>
          <a:stretch/>
        </p:blipFill>
        <p:spPr>
          <a:xfrm>
            <a:off x="6530538" y="2281150"/>
            <a:ext cx="5114926" cy="4875051"/>
          </a:xfrm>
          <a:prstGeom prst="rect">
            <a:avLst/>
          </a:prstGeom>
          <a:noFill/>
          <a:ln>
            <a:noFill/>
          </a:ln>
        </p:spPr>
      </p:pic>
    </p:spTree>
    <p:extLst>
      <p:ext uri="{BB962C8B-B14F-4D97-AF65-F5344CB8AC3E}">
        <p14:creationId xmlns:p14="http://schemas.microsoft.com/office/powerpoint/2010/main" val="3690562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3"/>
          <p:cNvSpPr txBox="1">
            <a:spLocks noGrp="1"/>
          </p:cNvSpPr>
          <p:nvPr>
            <p:ph type="title"/>
          </p:nvPr>
        </p:nvSpPr>
        <p:spPr>
          <a:xfrm>
            <a:off x="161925" y="0"/>
            <a:ext cx="8343900" cy="1124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US" altLang="zh-CN" dirty="0">
                <a:latin typeface="Montserrat"/>
                <a:ea typeface="Montserrat"/>
                <a:cs typeface="Montserrat"/>
                <a:sym typeface="Montserrat"/>
              </a:rPr>
              <a:t>Model</a:t>
            </a:r>
            <a:r>
              <a:rPr lang="zh-CN" altLang="en-US" dirty="0">
                <a:latin typeface="Montserrat"/>
                <a:ea typeface="Montserrat"/>
                <a:cs typeface="Montserrat"/>
                <a:sym typeface="Montserrat"/>
              </a:rPr>
              <a:t> </a:t>
            </a:r>
            <a:r>
              <a:rPr lang="en-US" altLang="zh-CN" dirty="0">
                <a:latin typeface="Montserrat"/>
                <a:ea typeface="Montserrat"/>
                <a:cs typeface="Montserrat"/>
                <a:sym typeface="Montserrat"/>
              </a:rPr>
              <a:t>Loading</a:t>
            </a:r>
            <a:endParaRPr dirty="0">
              <a:latin typeface="Montserrat"/>
              <a:ea typeface="Montserrat"/>
              <a:cs typeface="Montserrat"/>
              <a:sym typeface="Montserrat"/>
            </a:endParaRPr>
          </a:p>
        </p:txBody>
      </p:sp>
      <p:sp>
        <p:nvSpPr>
          <p:cNvPr id="2" name="Google Shape;153;g2c6930d6aca_1_16">
            <a:extLst>
              <a:ext uri="{FF2B5EF4-FFF2-40B4-BE49-F238E27FC236}">
                <a16:creationId xmlns:a16="http://schemas.microsoft.com/office/drawing/2014/main" id="{F96262C8-BE41-CF72-B971-2D5A083A2287}"/>
              </a:ext>
            </a:extLst>
          </p:cNvPr>
          <p:cNvSpPr txBox="1">
            <a:spLocks/>
          </p:cNvSpPr>
          <p:nvPr/>
        </p:nvSpPr>
        <p:spPr>
          <a:xfrm>
            <a:off x="454050" y="2992808"/>
            <a:ext cx="7266150" cy="3508200"/>
          </a:xfrm>
          <a:prstGeom prst="rect">
            <a:avLst/>
          </a:prstGeom>
          <a:noFill/>
          <a:ln>
            <a:noFill/>
          </a:ln>
        </p:spPr>
        <p:txBody>
          <a:bodyPr spcFirstLastPara="1" wrap="square" lIns="25400" tIns="25400" rIns="25400" bIns="25400" anchor="t" anchorCtr="0">
            <a:normAutofit fontScale="85000" lnSpcReduction="20000"/>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lgn="l" fontAlgn="t">
              <a:buFont typeface="+mj-lt"/>
              <a:buAutoNum type="arabicPeriod"/>
            </a:pPr>
            <a:r>
              <a:rPr lang="en" altLang="zh-CN" b="1" i="0" dirty="0">
                <a:solidFill>
                  <a:srgbClr val="000000"/>
                </a:solidFill>
                <a:effectLst/>
                <a:latin typeface="-apple-system"/>
              </a:rPr>
              <a:t>Package model in image</a:t>
            </a:r>
            <a:br>
              <a:rPr lang="en" altLang="zh-CN" b="0" i="0" dirty="0">
                <a:solidFill>
                  <a:srgbClr val="000000"/>
                </a:solidFill>
                <a:effectLst/>
                <a:latin typeface="-apple-system"/>
              </a:rPr>
            </a:br>
            <a:r>
              <a:rPr lang="en" altLang="zh-CN" sz="2300" b="0" i="0" dirty="0">
                <a:solidFill>
                  <a:schemeClr val="accent6"/>
                </a:solidFill>
                <a:effectLst/>
                <a:latin typeface="-apple-system"/>
              </a:rPr>
              <a:t>Pros</a:t>
            </a:r>
            <a:r>
              <a:rPr lang="en" altLang="zh-CN" sz="2300" b="0" i="0" dirty="0">
                <a:solidFill>
                  <a:srgbClr val="000000"/>
                </a:solidFill>
                <a:effectLst/>
                <a:latin typeface="-apple-system"/>
              </a:rPr>
              <a:t>: Simple deployment</a:t>
            </a:r>
            <a:br>
              <a:rPr lang="en" altLang="zh-CN" sz="2300" b="0" i="0" dirty="0">
                <a:solidFill>
                  <a:srgbClr val="000000"/>
                </a:solidFill>
                <a:effectLst/>
                <a:latin typeface="-apple-system"/>
              </a:rPr>
            </a:br>
            <a:r>
              <a:rPr lang="en" altLang="zh-CN" sz="2300" b="0" i="0" dirty="0">
                <a:solidFill>
                  <a:srgbClr val="C00000"/>
                </a:solidFill>
                <a:effectLst/>
                <a:latin typeface="-apple-system"/>
              </a:rPr>
              <a:t>Cons</a:t>
            </a:r>
            <a:r>
              <a:rPr lang="en" altLang="zh-CN" sz="2300" b="0" i="0" dirty="0">
                <a:solidFill>
                  <a:srgbClr val="000000"/>
                </a:solidFill>
                <a:effectLst/>
                <a:latin typeface="-apple-system"/>
              </a:rPr>
              <a:t>: Slow unpacking, resource waste</a:t>
            </a:r>
          </a:p>
          <a:p>
            <a:pPr algn="l" fontAlgn="t">
              <a:buFont typeface="+mj-lt"/>
              <a:buAutoNum type="arabicPeriod"/>
            </a:pPr>
            <a:r>
              <a:rPr lang="en" altLang="zh-CN" b="1" i="0" dirty="0">
                <a:solidFill>
                  <a:srgbClr val="000000"/>
                </a:solidFill>
                <a:effectLst/>
                <a:latin typeface="-apple-system"/>
              </a:rPr>
              <a:t>OCI image mounting</a:t>
            </a:r>
            <a:br>
              <a:rPr lang="en" altLang="zh-CN" b="0" i="0" dirty="0">
                <a:solidFill>
                  <a:srgbClr val="000000"/>
                </a:solidFill>
                <a:effectLst/>
                <a:latin typeface="-apple-system"/>
              </a:rPr>
            </a:br>
            <a:r>
              <a:rPr lang="en" altLang="zh-CN" sz="2400" b="0" i="0" dirty="0">
                <a:solidFill>
                  <a:schemeClr val="accent6"/>
                </a:solidFill>
                <a:effectLst/>
                <a:latin typeface="-apple-system"/>
              </a:rPr>
              <a:t>Pros</a:t>
            </a:r>
            <a:r>
              <a:rPr lang="en" altLang="zh-CN" sz="2400" b="0" i="0" dirty="0">
                <a:solidFill>
                  <a:srgbClr val="000000"/>
                </a:solidFill>
                <a:effectLst/>
                <a:latin typeface="-apple-system"/>
              </a:rPr>
              <a:t>: Efficient sharing</a:t>
            </a:r>
            <a:br>
              <a:rPr lang="en" altLang="zh-CN" sz="2400" b="0" i="0" dirty="0">
                <a:solidFill>
                  <a:srgbClr val="000000"/>
                </a:solidFill>
                <a:effectLst/>
                <a:latin typeface="-apple-system"/>
              </a:rPr>
            </a:br>
            <a:r>
              <a:rPr lang="en" altLang="zh-CN" sz="2400" b="0" i="0" dirty="0">
                <a:solidFill>
                  <a:srgbClr val="C00000"/>
                </a:solidFill>
                <a:effectLst/>
                <a:latin typeface="-apple-system"/>
              </a:rPr>
              <a:t>Cons</a:t>
            </a:r>
            <a:r>
              <a:rPr lang="en" altLang="zh-CN" sz="2400" b="0" i="0" dirty="0">
                <a:solidFill>
                  <a:srgbClr val="000000"/>
                </a:solidFill>
                <a:effectLst/>
                <a:latin typeface="-apple-system"/>
              </a:rPr>
              <a:t>: Download speed bottleneck</a:t>
            </a:r>
          </a:p>
          <a:p>
            <a:pPr algn="l" fontAlgn="t">
              <a:buFont typeface="+mj-lt"/>
              <a:buAutoNum type="arabicPeriod"/>
            </a:pPr>
            <a:r>
              <a:rPr lang="en" altLang="zh-CN" b="1" i="0" dirty="0">
                <a:solidFill>
                  <a:srgbClr val="000000"/>
                </a:solidFill>
                <a:effectLst/>
                <a:latin typeface="-apple-system"/>
              </a:rPr>
              <a:t>Runtime download</a:t>
            </a:r>
            <a:r>
              <a:rPr lang="en-US" altLang="zh-CN" b="1" dirty="0">
                <a:solidFill>
                  <a:srgbClr val="000000"/>
                </a:solidFill>
                <a:latin typeface="-apple-system"/>
              </a:rPr>
              <a:t>(e.g.</a:t>
            </a:r>
            <a:r>
              <a:rPr lang="zh-CN" altLang="en-US" b="1" dirty="0">
                <a:solidFill>
                  <a:srgbClr val="000000"/>
                </a:solidFill>
                <a:latin typeface="-apple-system"/>
              </a:rPr>
              <a:t> </a:t>
            </a:r>
            <a:r>
              <a:rPr lang="en-US" altLang="zh-CN" b="1" dirty="0" err="1">
                <a:solidFill>
                  <a:srgbClr val="000000"/>
                </a:solidFill>
                <a:latin typeface="-apple-system"/>
              </a:rPr>
              <a:t>Huggingface</a:t>
            </a:r>
            <a:r>
              <a:rPr lang="en-US" altLang="zh-CN" b="1" dirty="0">
                <a:solidFill>
                  <a:srgbClr val="000000"/>
                </a:solidFill>
                <a:latin typeface="-apple-system"/>
              </a:rPr>
              <a:t>)</a:t>
            </a:r>
            <a:br>
              <a:rPr lang="en" altLang="zh-CN" b="0" i="0" dirty="0">
                <a:solidFill>
                  <a:srgbClr val="000000"/>
                </a:solidFill>
                <a:effectLst/>
                <a:latin typeface="-apple-system"/>
              </a:rPr>
            </a:br>
            <a:r>
              <a:rPr lang="en" altLang="zh-CN" sz="2400" b="0" i="0" dirty="0">
                <a:solidFill>
                  <a:schemeClr val="accent6"/>
                </a:solidFill>
                <a:effectLst/>
                <a:latin typeface="-apple-system"/>
              </a:rPr>
              <a:t>Pros</a:t>
            </a:r>
            <a:r>
              <a:rPr lang="en" altLang="zh-CN" sz="2400" b="0" i="0" dirty="0">
                <a:solidFill>
                  <a:srgbClr val="000000"/>
                </a:solidFill>
                <a:effectLst/>
                <a:latin typeface="-apple-system"/>
              </a:rPr>
              <a:t>: Flexibility</a:t>
            </a:r>
            <a:br>
              <a:rPr lang="en" altLang="zh-CN" sz="2400" b="0" i="0" dirty="0">
                <a:solidFill>
                  <a:srgbClr val="000000"/>
                </a:solidFill>
                <a:effectLst/>
                <a:latin typeface="-apple-system"/>
              </a:rPr>
            </a:br>
            <a:r>
              <a:rPr lang="en" altLang="zh-CN" sz="2400" b="0" i="0" dirty="0">
                <a:solidFill>
                  <a:srgbClr val="C00000"/>
                </a:solidFill>
                <a:effectLst/>
                <a:latin typeface="-apple-system"/>
              </a:rPr>
              <a:t>Cons</a:t>
            </a:r>
            <a:r>
              <a:rPr lang="en" altLang="zh-CN" sz="2400" b="0" i="0" dirty="0">
                <a:solidFill>
                  <a:srgbClr val="000000"/>
                </a:solidFill>
                <a:effectLst/>
                <a:latin typeface="-apple-system"/>
              </a:rPr>
              <a:t>: Potential startup delays</a:t>
            </a:r>
          </a:p>
          <a:p>
            <a:pPr fontAlgn="t">
              <a:buFont typeface="+mj-lt"/>
              <a:buAutoNum type="arabicPeriod"/>
            </a:pPr>
            <a:r>
              <a:rPr lang="en" altLang="zh-CN" b="1" i="0" dirty="0">
                <a:solidFill>
                  <a:srgbClr val="000000"/>
                </a:solidFill>
                <a:effectLst/>
                <a:latin typeface="-apple-system"/>
              </a:rPr>
              <a:t>Storage mounting</a:t>
            </a:r>
            <a:br>
              <a:rPr lang="en" altLang="zh-CN" sz="1200" b="1" i="0" dirty="0">
                <a:solidFill>
                  <a:srgbClr val="000000"/>
                </a:solidFill>
                <a:effectLst/>
                <a:latin typeface="-apple-system"/>
              </a:rPr>
            </a:br>
            <a:r>
              <a:rPr lang="en" altLang="zh-CN" sz="2400" b="0" i="0" dirty="0">
                <a:solidFill>
                  <a:schemeClr val="accent6"/>
                </a:solidFill>
                <a:effectLst/>
                <a:latin typeface="-apple-system"/>
              </a:rPr>
              <a:t>Pros</a:t>
            </a:r>
            <a:r>
              <a:rPr lang="en" altLang="zh-CN" sz="2400" b="0" i="0" dirty="0">
                <a:solidFill>
                  <a:srgbClr val="000000"/>
                </a:solidFill>
                <a:effectLst/>
                <a:latin typeface="-apple-system"/>
              </a:rPr>
              <a:t>: High throughput, efficient sharing</a:t>
            </a:r>
            <a:br>
              <a:rPr lang="en" altLang="zh-CN" sz="2400" b="0" i="0" dirty="0">
                <a:solidFill>
                  <a:srgbClr val="000000"/>
                </a:solidFill>
                <a:effectLst/>
                <a:latin typeface="-apple-system"/>
              </a:rPr>
            </a:br>
            <a:r>
              <a:rPr lang="en" altLang="zh-CN" sz="2400" b="0" i="0" dirty="0">
                <a:solidFill>
                  <a:srgbClr val="C00000"/>
                </a:solidFill>
                <a:effectLst/>
                <a:latin typeface="-apple-system"/>
              </a:rPr>
              <a:t>Cons</a:t>
            </a:r>
            <a:r>
              <a:rPr lang="en" altLang="zh-CN" sz="2400" b="0" i="0" dirty="0">
                <a:solidFill>
                  <a:srgbClr val="000000"/>
                </a:solidFill>
                <a:effectLst/>
                <a:latin typeface="-apple-system"/>
              </a:rPr>
              <a:t>: Setup complexity</a:t>
            </a:r>
          </a:p>
          <a:p>
            <a:pPr algn="l" fontAlgn="t">
              <a:buFont typeface="+mj-lt"/>
              <a:buAutoNum type="arabicPeriod"/>
            </a:pPr>
            <a:endParaRPr lang="en" altLang="zh-CN" sz="2400" b="0" i="0" dirty="0">
              <a:solidFill>
                <a:srgbClr val="000000"/>
              </a:solidFill>
              <a:effectLst/>
              <a:latin typeface="-apple-system"/>
            </a:endParaRPr>
          </a:p>
        </p:txBody>
      </p:sp>
      <p:pic>
        <p:nvPicPr>
          <p:cNvPr id="4" name="Google Shape;155;g2c6930d6aca_1_16">
            <a:extLst>
              <a:ext uri="{FF2B5EF4-FFF2-40B4-BE49-F238E27FC236}">
                <a16:creationId xmlns:a16="http://schemas.microsoft.com/office/drawing/2014/main" id="{C6897CDF-2F2C-4C15-2DD8-1011D7A2DFAD}"/>
              </a:ext>
            </a:extLst>
          </p:cNvPr>
          <p:cNvPicPr preferRelativeResize="0"/>
          <p:nvPr/>
        </p:nvPicPr>
        <p:blipFill rotWithShape="1">
          <a:blip r:embed="rId3">
            <a:alphaModFix/>
          </a:blip>
          <a:srcRect/>
          <a:stretch/>
        </p:blipFill>
        <p:spPr>
          <a:xfrm>
            <a:off x="454050" y="1337400"/>
            <a:ext cx="11090550" cy="1243945"/>
          </a:xfrm>
          <a:prstGeom prst="rect">
            <a:avLst/>
          </a:prstGeom>
          <a:noFill/>
          <a:ln>
            <a:noFill/>
          </a:ln>
        </p:spPr>
      </p:pic>
      <p:sp>
        <p:nvSpPr>
          <p:cNvPr id="5" name="文本框 4">
            <a:extLst>
              <a:ext uri="{FF2B5EF4-FFF2-40B4-BE49-F238E27FC236}">
                <a16:creationId xmlns:a16="http://schemas.microsoft.com/office/drawing/2014/main" id="{8EEDC0BE-7282-CD0D-59F4-C27591733DBF}"/>
              </a:ext>
            </a:extLst>
          </p:cNvPr>
          <p:cNvSpPr txBox="1"/>
          <p:nvPr/>
        </p:nvSpPr>
        <p:spPr>
          <a:xfrm>
            <a:off x="454050" y="2500764"/>
            <a:ext cx="6138334" cy="1169551"/>
          </a:xfrm>
          <a:prstGeom prst="rect">
            <a:avLst/>
          </a:prstGeom>
          <a:noFill/>
        </p:spPr>
        <p:txBody>
          <a:bodyPr wrap="square" rtlCol="0">
            <a:spAutoFit/>
          </a:bodyPr>
          <a:lstStyle/>
          <a:p>
            <a:pPr algn="l"/>
            <a:r>
              <a:rPr lang="en" altLang="zh-CN" sz="2800" b="0" i="0" dirty="0">
                <a:solidFill>
                  <a:srgbClr val="000000"/>
                </a:solidFill>
                <a:effectLst/>
                <a:latin typeface="-apple-system"/>
              </a:rPr>
              <a:t>Model Loading Approaches: Pros &amp; Cons</a:t>
            </a:r>
          </a:p>
          <a:p>
            <a:pPr algn="l"/>
            <a:br>
              <a:rPr lang="en" altLang="zh-CN" b="0" i="0" dirty="0">
                <a:solidFill>
                  <a:srgbClr val="000000"/>
                </a:solidFill>
                <a:effectLst/>
                <a:latin typeface="-apple-system"/>
              </a:rPr>
            </a:br>
            <a:endParaRPr lang="en" altLang="zh-CN" b="0" i="0" dirty="0">
              <a:solidFill>
                <a:srgbClr val="000000"/>
              </a:solidFill>
              <a:effectLst/>
              <a:latin typeface="-apple-system"/>
            </a:endParaRPr>
          </a:p>
          <a:p>
            <a:endParaRPr kumimoji="1" lang="zh-CN" altLang="en-US" dirty="0"/>
          </a:p>
        </p:txBody>
      </p:sp>
    </p:spTree>
    <p:extLst>
      <p:ext uri="{BB962C8B-B14F-4D97-AF65-F5344CB8AC3E}">
        <p14:creationId xmlns:p14="http://schemas.microsoft.com/office/powerpoint/2010/main" val="2870992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3"/>
          <p:cNvSpPr txBox="1">
            <a:spLocks noGrp="1"/>
          </p:cNvSpPr>
          <p:nvPr>
            <p:ph type="title"/>
          </p:nvPr>
        </p:nvSpPr>
        <p:spPr>
          <a:xfrm>
            <a:off x="161925" y="0"/>
            <a:ext cx="8343900" cy="1124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US" altLang="zh-CN" dirty="0">
                <a:latin typeface="Montserrat"/>
                <a:ea typeface="Montserrat"/>
                <a:cs typeface="Montserrat"/>
                <a:sym typeface="Montserrat"/>
              </a:rPr>
              <a:t>Model</a:t>
            </a:r>
            <a:r>
              <a:rPr lang="zh-CN" altLang="en-US" dirty="0">
                <a:latin typeface="Montserrat"/>
                <a:ea typeface="Montserrat"/>
                <a:cs typeface="Montserrat"/>
                <a:sym typeface="Montserrat"/>
              </a:rPr>
              <a:t> </a:t>
            </a:r>
            <a:r>
              <a:rPr lang="en-US" altLang="zh-CN" dirty="0">
                <a:latin typeface="Montserrat"/>
                <a:ea typeface="Montserrat"/>
                <a:cs typeface="Montserrat"/>
                <a:sym typeface="Montserrat"/>
              </a:rPr>
              <a:t>Loading</a:t>
            </a:r>
            <a:endParaRPr dirty="0">
              <a:latin typeface="Montserrat"/>
              <a:ea typeface="Montserrat"/>
              <a:cs typeface="Montserrat"/>
              <a:sym typeface="Montserrat"/>
            </a:endParaRPr>
          </a:p>
        </p:txBody>
      </p:sp>
      <p:pic>
        <p:nvPicPr>
          <p:cNvPr id="4" name="Google Shape;161;g2c6930d6aca_1_25">
            <a:extLst>
              <a:ext uri="{FF2B5EF4-FFF2-40B4-BE49-F238E27FC236}">
                <a16:creationId xmlns:a16="http://schemas.microsoft.com/office/drawing/2014/main" id="{8FB610F3-8CA4-E79F-B613-DF3472F75D76}"/>
              </a:ext>
            </a:extLst>
          </p:cNvPr>
          <p:cNvPicPr preferRelativeResize="0"/>
          <p:nvPr/>
        </p:nvPicPr>
        <p:blipFill rotWithShape="1">
          <a:blip r:embed="rId3">
            <a:alphaModFix/>
          </a:blip>
          <a:srcRect/>
          <a:stretch/>
        </p:blipFill>
        <p:spPr>
          <a:xfrm>
            <a:off x="454050" y="1513175"/>
            <a:ext cx="11090550" cy="1243945"/>
          </a:xfrm>
          <a:prstGeom prst="rect">
            <a:avLst/>
          </a:prstGeom>
          <a:noFill/>
          <a:ln>
            <a:noFill/>
          </a:ln>
        </p:spPr>
      </p:pic>
      <p:pic>
        <p:nvPicPr>
          <p:cNvPr id="1026" name="Picture 2" descr="（BentoML：使用 JuiceFS 后的模型部署流程图）">
            <a:extLst>
              <a:ext uri="{FF2B5EF4-FFF2-40B4-BE49-F238E27FC236}">
                <a16:creationId xmlns:a16="http://schemas.microsoft.com/office/drawing/2014/main" id="{0AA27ACC-A046-921A-C298-F5DB0891E7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3614" y="2581801"/>
            <a:ext cx="7436825" cy="4276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7536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3"/>
          <p:cNvSpPr txBox="1">
            <a:spLocks noGrp="1"/>
          </p:cNvSpPr>
          <p:nvPr>
            <p:ph type="title"/>
          </p:nvPr>
        </p:nvSpPr>
        <p:spPr>
          <a:xfrm>
            <a:off x="161925" y="0"/>
            <a:ext cx="8343900" cy="1124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US" altLang="zh-CN" dirty="0">
                <a:latin typeface="Montserrat"/>
                <a:ea typeface="Montserrat"/>
                <a:cs typeface="Montserrat"/>
                <a:sym typeface="Montserrat"/>
              </a:rPr>
              <a:t>Why</a:t>
            </a:r>
            <a:r>
              <a:rPr lang="zh-CN" altLang="en-US" dirty="0">
                <a:latin typeface="Montserrat"/>
                <a:ea typeface="Montserrat"/>
                <a:cs typeface="Montserrat"/>
                <a:sym typeface="Montserrat"/>
              </a:rPr>
              <a:t> </a:t>
            </a:r>
            <a:r>
              <a:rPr lang="en-US" altLang="zh-CN" dirty="0">
                <a:latin typeface="Montserrat"/>
                <a:ea typeface="Montserrat"/>
                <a:cs typeface="Montserrat"/>
                <a:sym typeface="Montserrat"/>
              </a:rPr>
              <a:t>Model</a:t>
            </a:r>
            <a:r>
              <a:rPr lang="zh-CN" altLang="en-US" dirty="0">
                <a:latin typeface="Montserrat"/>
                <a:ea typeface="Montserrat"/>
                <a:cs typeface="Montserrat"/>
                <a:sym typeface="Montserrat"/>
              </a:rPr>
              <a:t> </a:t>
            </a:r>
            <a:r>
              <a:rPr lang="en-US" altLang="zh-CN" dirty="0">
                <a:latin typeface="Montserrat"/>
                <a:ea typeface="Montserrat"/>
                <a:cs typeface="Montserrat"/>
                <a:sym typeface="Montserrat"/>
              </a:rPr>
              <a:t>Composition?</a:t>
            </a:r>
            <a:endParaRPr dirty="0">
              <a:latin typeface="Montserrat"/>
              <a:ea typeface="Montserrat"/>
              <a:cs typeface="Montserrat"/>
              <a:sym typeface="Montserrat"/>
            </a:endParaRPr>
          </a:p>
        </p:txBody>
      </p:sp>
      <p:pic>
        <p:nvPicPr>
          <p:cNvPr id="5" name="图片 4">
            <a:extLst>
              <a:ext uri="{FF2B5EF4-FFF2-40B4-BE49-F238E27FC236}">
                <a16:creationId xmlns:a16="http://schemas.microsoft.com/office/drawing/2014/main" id="{CC53D04F-5FA2-C9B8-50D3-ADE1D111C999}"/>
              </a:ext>
            </a:extLst>
          </p:cNvPr>
          <p:cNvPicPr>
            <a:picLocks noChangeAspect="1"/>
          </p:cNvPicPr>
          <p:nvPr/>
        </p:nvPicPr>
        <p:blipFill>
          <a:blip r:embed="rId3"/>
          <a:stretch>
            <a:fillRect/>
          </a:stretch>
        </p:blipFill>
        <p:spPr>
          <a:xfrm>
            <a:off x="809317" y="1124100"/>
            <a:ext cx="10225926" cy="4740178"/>
          </a:xfrm>
          <a:prstGeom prst="rect">
            <a:avLst/>
          </a:prstGeom>
        </p:spPr>
      </p:pic>
      <p:pic>
        <p:nvPicPr>
          <p:cNvPr id="8" name="图片 7">
            <a:extLst>
              <a:ext uri="{FF2B5EF4-FFF2-40B4-BE49-F238E27FC236}">
                <a16:creationId xmlns:a16="http://schemas.microsoft.com/office/drawing/2014/main" id="{7E106512-171E-6EE0-A232-C079DCB23C5A}"/>
              </a:ext>
            </a:extLst>
          </p:cNvPr>
          <p:cNvPicPr>
            <a:picLocks noChangeAspect="1"/>
          </p:cNvPicPr>
          <p:nvPr/>
        </p:nvPicPr>
        <p:blipFill>
          <a:blip r:embed="rId4"/>
          <a:stretch>
            <a:fillRect/>
          </a:stretch>
        </p:blipFill>
        <p:spPr>
          <a:xfrm>
            <a:off x="3805906" y="5121157"/>
            <a:ext cx="7772400" cy="390064"/>
          </a:xfrm>
          <a:prstGeom prst="rect">
            <a:avLst/>
          </a:prstGeom>
        </p:spPr>
      </p:pic>
      <p:sp>
        <p:nvSpPr>
          <p:cNvPr id="3" name="文本框 2">
            <a:extLst>
              <a:ext uri="{FF2B5EF4-FFF2-40B4-BE49-F238E27FC236}">
                <a16:creationId xmlns:a16="http://schemas.microsoft.com/office/drawing/2014/main" id="{93C96EF0-939E-CE0B-7A68-4EF723F2C2A6}"/>
              </a:ext>
            </a:extLst>
          </p:cNvPr>
          <p:cNvSpPr txBox="1"/>
          <p:nvPr/>
        </p:nvSpPr>
        <p:spPr>
          <a:xfrm>
            <a:off x="2069047" y="6220603"/>
            <a:ext cx="8819636" cy="400110"/>
          </a:xfrm>
          <a:prstGeom prst="rect">
            <a:avLst/>
          </a:prstGeom>
          <a:noFill/>
        </p:spPr>
        <p:txBody>
          <a:bodyPr wrap="square">
            <a:spAutoFit/>
          </a:bodyPr>
          <a:lstStyle/>
          <a:p>
            <a:r>
              <a:rPr lang="en-US" altLang="zh-CN" sz="2000" b="1" dirty="0">
                <a:latin typeface="Montserrat"/>
                <a:ea typeface="Montserrat"/>
                <a:cs typeface="Montserrat"/>
                <a:sym typeface="Montserrat"/>
              </a:rPr>
              <a:t>Typical</a:t>
            </a:r>
            <a:r>
              <a:rPr lang="zh-CN" altLang="en-US" sz="2000" b="1" dirty="0">
                <a:latin typeface="Montserrat"/>
                <a:ea typeface="Montserrat"/>
                <a:cs typeface="Montserrat"/>
                <a:sym typeface="Montserrat"/>
              </a:rPr>
              <a:t> </a:t>
            </a:r>
            <a:r>
              <a:rPr lang="en-US" altLang="zh-CN" sz="2000" b="1" dirty="0">
                <a:latin typeface="Montserrat"/>
                <a:ea typeface="Montserrat"/>
                <a:cs typeface="Montserrat"/>
                <a:sym typeface="Montserrat"/>
              </a:rPr>
              <a:t>AI</a:t>
            </a:r>
            <a:r>
              <a:rPr lang="zh-CN" altLang="en-US" sz="2000" b="1" dirty="0">
                <a:latin typeface="Montserrat"/>
                <a:ea typeface="Montserrat"/>
                <a:cs typeface="Montserrat"/>
                <a:sym typeface="Montserrat"/>
              </a:rPr>
              <a:t> </a:t>
            </a:r>
            <a:r>
              <a:rPr lang="en-US" altLang="zh-CN" sz="2000" b="1" dirty="0">
                <a:latin typeface="Montserrat"/>
                <a:ea typeface="Montserrat"/>
                <a:cs typeface="Montserrat"/>
                <a:sym typeface="Montserrat"/>
              </a:rPr>
              <a:t>Apps</a:t>
            </a:r>
            <a:r>
              <a:rPr lang="zh-CN" altLang="en-US" sz="2000" b="1" dirty="0">
                <a:latin typeface="Montserrat"/>
                <a:ea typeface="Montserrat"/>
                <a:cs typeface="Montserrat"/>
                <a:sym typeface="Montserrat"/>
              </a:rPr>
              <a:t> </a:t>
            </a:r>
            <a:r>
              <a:rPr lang="en-US" altLang="zh-CN" sz="2000" b="1" dirty="0">
                <a:latin typeface="Montserrat"/>
                <a:ea typeface="Montserrat"/>
                <a:cs typeface="Montserrat"/>
                <a:sym typeface="Montserrat"/>
              </a:rPr>
              <a:t>need</a:t>
            </a:r>
            <a:r>
              <a:rPr lang="zh-CN" altLang="en-US" sz="2000" b="1" dirty="0">
                <a:latin typeface="Montserrat"/>
                <a:ea typeface="Montserrat"/>
                <a:cs typeface="Montserrat"/>
                <a:sym typeface="Montserrat"/>
              </a:rPr>
              <a:t> </a:t>
            </a:r>
            <a:r>
              <a:rPr lang="en-US" altLang="zh-CN" sz="2000" b="1" dirty="0">
                <a:latin typeface="Montserrat"/>
                <a:ea typeface="Montserrat"/>
                <a:cs typeface="Montserrat"/>
                <a:sym typeface="Montserrat"/>
              </a:rPr>
              <a:t>more</a:t>
            </a:r>
            <a:r>
              <a:rPr lang="zh-CN" altLang="en-US" sz="2000" b="1" dirty="0">
                <a:latin typeface="Montserrat"/>
                <a:ea typeface="Montserrat"/>
                <a:cs typeface="Montserrat"/>
                <a:sym typeface="Montserrat"/>
              </a:rPr>
              <a:t> </a:t>
            </a:r>
            <a:r>
              <a:rPr lang="en-US" altLang="zh-CN" sz="2000" b="1" dirty="0">
                <a:latin typeface="Montserrat"/>
                <a:ea typeface="Montserrat"/>
                <a:cs typeface="Montserrat"/>
                <a:sym typeface="Montserrat"/>
              </a:rPr>
              <a:t>than</a:t>
            </a:r>
            <a:r>
              <a:rPr lang="zh-CN" altLang="en-US" sz="2000" b="1" dirty="0">
                <a:latin typeface="Montserrat"/>
                <a:ea typeface="Montserrat"/>
                <a:cs typeface="Montserrat"/>
                <a:sym typeface="Montserrat"/>
              </a:rPr>
              <a:t> </a:t>
            </a:r>
            <a:r>
              <a:rPr lang="en-US" altLang="zh-CN" sz="2000" b="1" dirty="0">
                <a:latin typeface="Montserrat"/>
                <a:ea typeface="Montserrat"/>
                <a:cs typeface="Montserrat"/>
                <a:sym typeface="Montserrat"/>
              </a:rPr>
              <a:t>one</a:t>
            </a:r>
            <a:r>
              <a:rPr lang="zh-CN" altLang="en-US" sz="2000" b="1" dirty="0">
                <a:latin typeface="Montserrat"/>
                <a:ea typeface="Montserrat"/>
                <a:cs typeface="Montserrat"/>
                <a:sym typeface="Montserrat"/>
              </a:rPr>
              <a:t> </a:t>
            </a:r>
            <a:r>
              <a:rPr lang="en-US" altLang="zh-CN" sz="2000" b="1" dirty="0">
                <a:latin typeface="Montserrat"/>
                <a:ea typeface="Montserrat"/>
                <a:cs typeface="Montserrat"/>
                <a:sym typeface="Montserrat"/>
              </a:rPr>
              <a:t>model:</a:t>
            </a:r>
            <a:r>
              <a:rPr lang="zh-CN" altLang="en-US" sz="2000" b="1" dirty="0">
                <a:latin typeface="Montserrat"/>
                <a:ea typeface="Montserrat"/>
                <a:cs typeface="Montserrat"/>
                <a:sym typeface="Montserrat"/>
              </a:rPr>
              <a:t> </a:t>
            </a:r>
            <a:r>
              <a:rPr lang="en-US" altLang="zh-CN" sz="2000" b="1" dirty="0">
                <a:latin typeface="Montserrat"/>
                <a:ea typeface="Montserrat"/>
                <a:cs typeface="Montserrat"/>
                <a:sym typeface="Montserrat"/>
              </a:rPr>
              <a:t>RAG</a:t>
            </a:r>
            <a:r>
              <a:rPr lang="zh-CN" altLang="en-US" sz="2000" b="1" dirty="0">
                <a:latin typeface="Montserrat"/>
                <a:ea typeface="Montserrat"/>
                <a:cs typeface="Montserrat"/>
                <a:sym typeface="Montserrat"/>
              </a:rPr>
              <a:t> </a:t>
            </a:r>
            <a:r>
              <a:rPr lang="en-US" altLang="zh-CN" sz="2000" b="1" dirty="0">
                <a:latin typeface="Montserrat"/>
                <a:ea typeface="Montserrat"/>
                <a:cs typeface="Montserrat"/>
                <a:sym typeface="Montserrat"/>
              </a:rPr>
              <a:t>example</a:t>
            </a:r>
            <a:endParaRPr lang="zh-CN" altLang="en-US" sz="2000" b="1" dirty="0"/>
          </a:p>
        </p:txBody>
      </p:sp>
    </p:spTree>
    <p:extLst>
      <p:ext uri="{BB962C8B-B14F-4D97-AF65-F5344CB8AC3E}">
        <p14:creationId xmlns:p14="http://schemas.microsoft.com/office/powerpoint/2010/main" val="1646496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3"/>
          <p:cNvSpPr txBox="1">
            <a:spLocks noGrp="1"/>
          </p:cNvSpPr>
          <p:nvPr>
            <p:ph type="title"/>
          </p:nvPr>
        </p:nvSpPr>
        <p:spPr>
          <a:xfrm>
            <a:off x="161925" y="0"/>
            <a:ext cx="8343900" cy="1124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US" altLang="zh-CN" dirty="0">
                <a:latin typeface="Montserrat"/>
                <a:ea typeface="Montserrat"/>
                <a:cs typeface="Montserrat"/>
                <a:sym typeface="Montserrat"/>
              </a:rPr>
              <a:t>Model</a:t>
            </a:r>
            <a:r>
              <a:rPr lang="zh-CN" altLang="en-US" dirty="0">
                <a:latin typeface="Montserrat"/>
                <a:ea typeface="Montserrat"/>
                <a:cs typeface="Montserrat"/>
                <a:sym typeface="Montserrat"/>
              </a:rPr>
              <a:t> </a:t>
            </a:r>
            <a:r>
              <a:rPr lang="en-US" altLang="zh-CN" dirty="0">
                <a:latin typeface="Montserrat"/>
                <a:ea typeface="Montserrat"/>
                <a:cs typeface="Montserrat"/>
                <a:sym typeface="Montserrat"/>
              </a:rPr>
              <a:t>Loading</a:t>
            </a:r>
            <a:endParaRPr dirty="0">
              <a:latin typeface="Montserrat"/>
              <a:ea typeface="Montserrat"/>
              <a:cs typeface="Montserrat"/>
              <a:sym typeface="Montserrat"/>
            </a:endParaRPr>
          </a:p>
        </p:txBody>
      </p:sp>
      <p:sp>
        <p:nvSpPr>
          <p:cNvPr id="2" name="Google Shape;153;g2c6930d6aca_1_16">
            <a:extLst>
              <a:ext uri="{FF2B5EF4-FFF2-40B4-BE49-F238E27FC236}">
                <a16:creationId xmlns:a16="http://schemas.microsoft.com/office/drawing/2014/main" id="{F96262C8-BE41-CF72-B971-2D5A083A2287}"/>
              </a:ext>
            </a:extLst>
          </p:cNvPr>
          <p:cNvSpPr txBox="1">
            <a:spLocks/>
          </p:cNvSpPr>
          <p:nvPr/>
        </p:nvSpPr>
        <p:spPr>
          <a:xfrm>
            <a:off x="454050" y="2798075"/>
            <a:ext cx="7266150" cy="3508200"/>
          </a:xfrm>
          <a:prstGeom prst="rect">
            <a:avLst/>
          </a:prstGeom>
          <a:noFill/>
          <a:ln>
            <a:noFill/>
          </a:ln>
        </p:spPr>
        <p:txBody>
          <a:bodyPr spcFirstLastPara="1" wrap="square" lIns="25400" tIns="25400" rIns="25400" bIns="25400" anchor="t" anchorCtr="0">
            <a:norm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228600" indent="-228600">
              <a:lnSpc>
                <a:spcPct val="120000"/>
              </a:lnSpc>
              <a:spcBef>
                <a:spcPts val="0"/>
              </a:spcBef>
              <a:buSzPts val="4428"/>
            </a:pPr>
            <a:r>
              <a:rPr lang="en-US" b="1" dirty="0"/>
              <a:t>Use distributed storage</a:t>
            </a:r>
            <a:endParaRPr lang="en-US" dirty="0"/>
          </a:p>
          <a:p>
            <a:pPr marL="457200" lvl="1" indent="-254889">
              <a:lnSpc>
                <a:spcPct val="120000"/>
              </a:lnSpc>
              <a:spcBef>
                <a:spcPts val="0"/>
              </a:spcBef>
              <a:buSzPts val="4428"/>
            </a:pPr>
            <a:r>
              <a:rPr lang="en-US" dirty="0"/>
              <a:t>In-region network bandwidth</a:t>
            </a:r>
          </a:p>
          <a:p>
            <a:pPr marL="457200" lvl="1" indent="-254889">
              <a:lnSpc>
                <a:spcPct val="120000"/>
              </a:lnSpc>
              <a:spcBef>
                <a:spcPts val="0"/>
              </a:spcBef>
              <a:buSzPts val="4428"/>
            </a:pPr>
            <a:r>
              <a:rPr lang="en-US" dirty="0"/>
              <a:t>Seed model in distributed file systems</a:t>
            </a:r>
          </a:p>
          <a:p>
            <a:pPr marL="457200" lvl="1" indent="-254889">
              <a:lnSpc>
                <a:spcPct val="120000"/>
              </a:lnSpc>
              <a:spcBef>
                <a:spcPts val="0"/>
              </a:spcBef>
              <a:buSzPts val="4428"/>
            </a:pPr>
            <a:r>
              <a:rPr lang="en-US" dirty="0"/>
              <a:t>Chunked files and parallel download</a:t>
            </a:r>
          </a:p>
          <a:p>
            <a:pPr marL="228600" indent="-228600">
              <a:lnSpc>
                <a:spcPct val="120000"/>
              </a:lnSpc>
              <a:spcBef>
                <a:spcPts val="0"/>
              </a:spcBef>
              <a:buSzPts val="4428"/>
            </a:pPr>
            <a:r>
              <a:rPr lang="en-US" b="1" dirty="0"/>
              <a:t>Leverage caching</a:t>
            </a:r>
            <a:endParaRPr lang="en-US" dirty="0"/>
          </a:p>
          <a:p>
            <a:pPr marL="457200" lvl="1" indent="-254889">
              <a:lnSpc>
                <a:spcPct val="120000"/>
              </a:lnSpc>
              <a:spcBef>
                <a:spcPts val="0"/>
              </a:spcBef>
              <a:buSzPts val="4428"/>
            </a:pPr>
            <a:r>
              <a:rPr lang="en-US" dirty="0"/>
              <a:t>In-cluster peer-to-peer sharing</a:t>
            </a:r>
          </a:p>
          <a:p>
            <a:pPr marL="457200" lvl="1" indent="-254889">
              <a:lnSpc>
                <a:spcPct val="120000"/>
              </a:lnSpc>
              <a:spcBef>
                <a:spcPts val="0"/>
              </a:spcBef>
              <a:buSzPts val="4428"/>
            </a:pPr>
            <a:r>
              <a:rPr lang="en-US" dirty="0"/>
              <a:t>Local cache</a:t>
            </a:r>
          </a:p>
        </p:txBody>
      </p:sp>
      <p:pic>
        <p:nvPicPr>
          <p:cNvPr id="3" name="Google Shape;154;g2c6930d6aca_1_16">
            <a:extLst>
              <a:ext uri="{FF2B5EF4-FFF2-40B4-BE49-F238E27FC236}">
                <a16:creationId xmlns:a16="http://schemas.microsoft.com/office/drawing/2014/main" id="{C9F4A9D7-B729-696F-7D41-78BEE1D4172D}"/>
              </a:ext>
            </a:extLst>
          </p:cNvPr>
          <p:cNvPicPr preferRelativeResize="0"/>
          <p:nvPr/>
        </p:nvPicPr>
        <p:blipFill rotWithShape="1">
          <a:blip r:embed="rId3">
            <a:alphaModFix/>
          </a:blip>
          <a:srcRect/>
          <a:stretch/>
        </p:blipFill>
        <p:spPr>
          <a:xfrm>
            <a:off x="7954863" y="2716732"/>
            <a:ext cx="3494350" cy="3670887"/>
          </a:xfrm>
          <a:prstGeom prst="rect">
            <a:avLst/>
          </a:prstGeom>
          <a:noFill/>
          <a:ln>
            <a:noFill/>
          </a:ln>
        </p:spPr>
      </p:pic>
      <p:pic>
        <p:nvPicPr>
          <p:cNvPr id="4" name="Google Shape;155;g2c6930d6aca_1_16">
            <a:extLst>
              <a:ext uri="{FF2B5EF4-FFF2-40B4-BE49-F238E27FC236}">
                <a16:creationId xmlns:a16="http://schemas.microsoft.com/office/drawing/2014/main" id="{C6897CDF-2F2C-4C15-2DD8-1011D7A2DFAD}"/>
              </a:ext>
            </a:extLst>
          </p:cNvPr>
          <p:cNvPicPr preferRelativeResize="0"/>
          <p:nvPr/>
        </p:nvPicPr>
        <p:blipFill rotWithShape="1">
          <a:blip r:embed="rId4">
            <a:alphaModFix/>
          </a:blip>
          <a:srcRect/>
          <a:stretch/>
        </p:blipFill>
        <p:spPr>
          <a:xfrm>
            <a:off x="454050" y="1337400"/>
            <a:ext cx="11090550" cy="1243945"/>
          </a:xfrm>
          <a:prstGeom prst="rect">
            <a:avLst/>
          </a:prstGeom>
          <a:noFill/>
          <a:ln>
            <a:noFill/>
          </a:ln>
        </p:spPr>
      </p:pic>
    </p:spTree>
    <p:extLst>
      <p:ext uri="{BB962C8B-B14F-4D97-AF65-F5344CB8AC3E}">
        <p14:creationId xmlns:p14="http://schemas.microsoft.com/office/powerpoint/2010/main" val="29758551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3"/>
          <p:cNvSpPr txBox="1">
            <a:spLocks noGrp="1"/>
          </p:cNvSpPr>
          <p:nvPr>
            <p:ph type="title"/>
          </p:nvPr>
        </p:nvSpPr>
        <p:spPr>
          <a:xfrm>
            <a:off x="161925" y="0"/>
            <a:ext cx="8343900" cy="1124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US" altLang="zh-CN" dirty="0">
                <a:latin typeface="Montserrat"/>
                <a:ea typeface="Montserrat"/>
                <a:cs typeface="Montserrat"/>
                <a:sym typeface="Montserrat"/>
              </a:rPr>
              <a:t>Model</a:t>
            </a:r>
            <a:r>
              <a:rPr lang="zh-CN" altLang="en-US" dirty="0">
                <a:latin typeface="Montserrat"/>
                <a:ea typeface="Montserrat"/>
                <a:cs typeface="Montserrat"/>
                <a:sym typeface="Montserrat"/>
              </a:rPr>
              <a:t> </a:t>
            </a:r>
            <a:r>
              <a:rPr lang="en-US" altLang="zh-CN" dirty="0">
                <a:latin typeface="Montserrat"/>
                <a:ea typeface="Montserrat"/>
                <a:cs typeface="Montserrat"/>
                <a:sym typeface="Montserrat"/>
              </a:rPr>
              <a:t>Loading</a:t>
            </a:r>
            <a:endParaRPr dirty="0">
              <a:latin typeface="Montserrat"/>
              <a:ea typeface="Montserrat"/>
              <a:cs typeface="Montserrat"/>
              <a:sym typeface="Montserrat"/>
            </a:endParaRPr>
          </a:p>
        </p:txBody>
      </p:sp>
      <p:pic>
        <p:nvPicPr>
          <p:cNvPr id="4" name="Google Shape;161;g2c6930d6aca_1_25">
            <a:extLst>
              <a:ext uri="{FF2B5EF4-FFF2-40B4-BE49-F238E27FC236}">
                <a16:creationId xmlns:a16="http://schemas.microsoft.com/office/drawing/2014/main" id="{8FB610F3-8CA4-E79F-B613-DF3472F75D76}"/>
              </a:ext>
            </a:extLst>
          </p:cNvPr>
          <p:cNvPicPr preferRelativeResize="0"/>
          <p:nvPr/>
        </p:nvPicPr>
        <p:blipFill rotWithShape="1">
          <a:blip r:embed="rId3">
            <a:alphaModFix/>
          </a:blip>
          <a:srcRect/>
          <a:stretch/>
        </p:blipFill>
        <p:spPr>
          <a:xfrm>
            <a:off x="454050" y="1513175"/>
            <a:ext cx="11090550" cy="1243945"/>
          </a:xfrm>
          <a:prstGeom prst="rect">
            <a:avLst/>
          </a:prstGeom>
          <a:noFill/>
          <a:ln>
            <a:noFill/>
          </a:ln>
        </p:spPr>
      </p:pic>
      <p:pic>
        <p:nvPicPr>
          <p:cNvPr id="5" name="Google Shape;162;g2c6930d6aca_1_25">
            <a:extLst>
              <a:ext uri="{FF2B5EF4-FFF2-40B4-BE49-F238E27FC236}">
                <a16:creationId xmlns:a16="http://schemas.microsoft.com/office/drawing/2014/main" id="{BF8BB335-98BA-63B8-C12B-D3799D5F6D0C}"/>
              </a:ext>
            </a:extLst>
          </p:cNvPr>
          <p:cNvPicPr preferRelativeResize="0"/>
          <p:nvPr/>
        </p:nvPicPr>
        <p:blipFill rotWithShape="1">
          <a:blip r:embed="rId4">
            <a:alphaModFix/>
          </a:blip>
          <a:srcRect/>
          <a:stretch/>
        </p:blipFill>
        <p:spPr>
          <a:xfrm>
            <a:off x="3020377" y="2909520"/>
            <a:ext cx="5957896" cy="3948480"/>
          </a:xfrm>
          <a:prstGeom prst="rect">
            <a:avLst/>
          </a:prstGeom>
          <a:noFill/>
          <a:ln>
            <a:noFill/>
          </a:ln>
        </p:spPr>
      </p:pic>
    </p:spTree>
    <p:extLst>
      <p:ext uri="{BB962C8B-B14F-4D97-AF65-F5344CB8AC3E}">
        <p14:creationId xmlns:p14="http://schemas.microsoft.com/office/powerpoint/2010/main" val="2303650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3"/>
          <p:cNvSpPr txBox="1">
            <a:spLocks noGrp="1"/>
          </p:cNvSpPr>
          <p:nvPr>
            <p:ph type="title"/>
          </p:nvPr>
        </p:nvSpPr>
        <p:spPr>
          <a:xfrm>
            <a:off x="161925" y="0"/>
            <a:ext cx="8343900" cy="1124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US" altLang="zh-CN" dirty="0">
                <a:latin typeface="Montserrat"/>
                <a:ea typeface="Montserrat"/>
                <a:cs typeface="Montserrat"/>
                <a:sym typeface="Montserrat"/>
              </a:rPr>
              <a:t>Model</a:t>
            </a:r>
            <a:r>
              <a:rPr lang="zh-CN" altLang="en-US" dirty="0">
                <a:latin typeface="Montserrat"/>
                <a:ea typeface="Montserrat"/>
                <a:cs typeface="Montserrat"/>
                <a:sym typeface="Montserrat"/>
              </a:rPr>
              <a:t> </a:t>
            </a:r>
            <a:r>
              <a:rPr lang="en-US" altLang="zh-CN" dirty="0">
                <a:latin typeface="Montserrat"/>
                <a:ea typeface="Montserrat"/>
                <a:cs typeface="Montserrat"/>
                <a:sym typeface="Montserrat"/>
              </a:rPr>
              <a:t>Loading</a:t>
            </a:r>
            <a:endParaRPr dirty="0">
              <a:latin typeface="Montserrat"/>
              <a:ea typeface="Montserrat"/>
              <a:cs typeface="Montserrat"/>
              <a:sym typeface="Montserrat"/>
            </a:endParaRPr>
          </a:p>
        </p:txBody>
      </p:sp>
      <p:pic>
        <p:nvPicPr>
          <p:cNvPr id="4" name="Google Shape;161;g2c6930d6aca_1_25">
            <a:extLst>
              <a:ext uri="{FF2B5EF4-FFF2-40B4-BE49-F238E27FC236}">
                <a16:creationId xmlns:a16="http://schemas.microsoft.com/office/drawing/2014/main" id="{8FB610F3-8CA4-E79F-B613-DF3472F75D76}"/>
              </a:ext>
            </a:extLst>
          </p:cNvPr>
          <p:cNvPicPr preferRelativeResize="0"/>
          <p:nvPr/>
        </p:nvPicPr>
        <p:blipFill rotWithShape="1">
          <a:blip r:embed="rId3">
            <a:alphaModFix/>
          </a:blip>
          <a:srcRect/>
          <a:stretch/>
        </p:blipFill>
        <p:spPr>
          <a:xfrm>
            <a:off x="454050" y="1513175"/>
            <a:ext cx="11090550" cy="1243945"/>
          </a:xfrm>
          <a:prstGeom prst="rect">
            <a:avLst/>
          </a:prstGeom>
          <a:noFill/>
          <a:ln>
            <a:noFill/>
          </a:ln>
        </p:spPr>
      </p:pic>
      <p:sp>
        <p:nvSpPr>
          <p:cNvPr id="3" name="文本框 2">
            <a:extLst>
              <a:ext uri="{FF2B5EF4-FFF2-40B4-BE49-F238E27FC236}">
                <a16:creationId xmlns:a16="http://schemas.microsoft.com/office/drawing/2014/main" id="{4A387C55-8A71-2CBE-5BD4-EFCFBC125214}"/>
              </a:ext>
            </a:extLst>
          </p:cNvPr>
          <p:cNvSpPr txBox="1"/>
          <p:nvPr/>
        </p:nvSpPr>
        <p:spPr>
          <a:xfrm>
            <a:off x="3237697" y="3307815"/>
            <a:ext cx="6114360" cy="2246769"/>
          </a:xfrm>
          <a:prstGeom prst="rect">
            <a:avLst/>
          </a:prstGeom>
          <a:noFill/>
        </p:spPr>
        <p:txBody>
          <a:bodyPr wrap="square">
            <a:spAutoFit/>
          </a:bodyPr>
          <a:lstStyle/>
          <a:p>
            <a:pPr algn="l"/>
            <a:r>
              <a:rPr lang="en" altLang="zh-CN" b="0" i="0" dirty="0">
                <a:solidFill>
                  <a:srgbClr val="1D1C1D"/>
                </a:solidFill>
                <a:effectLst/>
                <a:latin typeface="NotoSansSC"/>
              </a:rPr>
              <a:t>For llama-3 8B, with model preheat:</a:t>
            </a:r>
            <a:br>
              <a:rPr lang="en" altLang="zh-CN" b="0" i="0" dirty="0">
                <a:solidFill>
                  <a:srgbClr val="1D1C1D"/>
                </a:solidFill>
                <a:effectLst/>
                <a:latin typeface="NotoSansSC"/>
              </a:rPr>
            </a:br>
            <a:endParaRPr lang="en" altLang="zh-CN" b="0" i="0" dirty="0">
              <a:solidFill>
                <a:srgbClr val="1D1C1D"/>
              </a:solidFill>
              <a:effectLst/>
              <a:latin typeface="NotoSansSC"/>
            </a:endParaRPr>
          </a:p>
          <a:p>
            <a:r>
              <a:rPr lang="en" altLang="zh-CN" dirty="0">
                <a:effectLst/>
              </a:rPr>
              <a:t>INFO 08-15 00:24:56 loader.py:326] Deserialized 16.1 GB in 18.49s, 868.7 MB/s</a:t>
            </a:r>
          </a:p>
          <a:p>
            <a:pPr algn="l"/>
            <a:endParaRPr lang="en" altLang="zh-CN" b="0" i="0" dirty="0">
              <a:solidFill>
                <a:srgbClr val="1D1C1D"/>
              </a:solidFill>
              <a:effectLst/>
              <a:latin typeface="NotoSansSC"/>
            </a:endParaRPr>
          </a:p>
          <a:p>
            <a:pPr algn="l"/>
            <a:endParaRPr lang="en" altLang="zh-CN" dirty="0">
              <a:solidFill>
                <a:srgbClr val="1D1C1D"/>
              </a:solidFill>
              <a:latin typeface="NotoSansSC"/>
            </a:endParaRPr>
          </a:p>
          <a:p>
            <a:pPr algn="l"/>
            <a:r>
              <a:rPr lang="en" altLang="zh-CN" b="0" i="0" dirty="0">
                <a:solidFill>
                  <a:srgbClr val="1D1C1D"/>
                </a:solidFill>
                <a:effectLst/>
                <a:latin typeface="NotoSansSC"/>
              </a:rPr>
              <a:t>without model preheat (loading from HF directly):</a:t>
            </a:r>
            <a:br>
              <a:rPr lang="en" altLang="zh-CN" b="0" i="0" dirty="0">
                <a:solidFill>
                  <a:srgbClr val="1D1C1D"/>
                </a:solidFill>
                <a:effectLst/>
                <a:latin typeface="NotoSansSC"/>
              </a:rPr>
            </a:br>
            <a:endParaRPr lang="en" altLang="zh-CN" b="0" i="0" dirty="0">
              <a:solidFill>
                <a:srgbClr val="1D1C1D"/>
              </a:solidFill>
              <a:effectLst/>
              <a:latin typeface="NotoSansSC"/>
            </a:endParaRPr>
          </a:p>
          <a:p>
            <a:r>
              <a:rPr lang="en" altLang="zh-CN" dirty="0">
                <a:effectLst/>
              </a:rPr>
              <a:t>INFO 08-15 00:27:28 loader.py:326] Deserialized 16.1 GB in 38.50s, 417.1 MB/s</a:t>
            </a:r>
          </a:p>
        </p:txBody>
      </p:sp>
      <p:sp>
        <p:nvSpPr>
          <p:cNvPr id="6" name="文本框 5">
            <a:extLst>
              <a:ext uri="{FF2B5EF4-FFF2-40B4-BE49-F238E27FC236}">
                <a16:creationId xmlns:a16="http://schemas.microsoft.com/office/drawing/2014/main" id="{C1C91F5C-A26B-2C7F-D6B9-60B982EF02B0}"/>
              </a:ext>
            </a:extLst>
          </p:cNvPr>
          <p:cNvSpPr txBox="1"/>
          <p:nvPr/>
        </p:nvSpPr>
        <p:spPr>
          <a:xfrm>
            <a:off x="2820319" y="6312665"/>
            <a:ext cx="7617791" cy="307777"/>
          </a:xfrm>
          <a:prstGeom prst="rect">
            <a:avLst/>
          </a:prstGeom>
          <a:noFill/>
        </p:spPr>
        <p:txBody>
          <a:bodyPr wrap="none" rtlCol="0">
            <a:spAutoFit/>
          </a:bodyPr>
          <a:lstStyle/>
          <a:p>
            <a:r>
              <a:rPr kumimoji="1" lang="en-US" altLang="zh-CN" dirty="0"/>
              <a:t>Ref:</a:t>
            </a:r>
            <a:r>
              <a:rPr kumimoji="1" lang="zh-CN" altLang="en-US" dirty="0"/>
              <a:t> </a:t>
            </a:r>
            <a:r>
              <a:rPr lang="en" altLang="zh-CN" b="0" i="0" u="none" strike="noStrike" dirty="0">
                <a:effectLst/>
                <a:latin typeface="NotoSansSC"/>
                <a:hlinkClick r:id="rId4"/>
              </a:rPr>
              <a:t>https://github.com/bentoml/BentoML/commit/87b7ccbdc1d4c5143f844f097d9259b25630d234</a:t>
            </a:r>
            <a:endParaRPr kumimoji="1" lang="zh-CN" altLang="en-US" dirty="0"/>
          </a:p>
        </p:txBody>
      </p:sp>
    </p:spTree>
    <p:extLst>
      <p:ext uri="{BB962C8B-B14F-4D97-AF65-F5344CB8AC3E}">
        <p14:creationId xmlns:p14="http://schemas.microsoft.com/office/powerpoint/2010/main" val="3077558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3"/>
          <p:cNvSpPr txBox="1">
            <a:spLocks noGrp="1"/>
          </p:cNvSpPr>
          <p:nvPr>
            <p:ph type="title"/>
          </p:nvPr>
        </p:nvSpPr>
        <p:spPr>
          <a:xfrm>
            <a:off x="161924" y="0"/>
            <a:ext cx="8683495" cy="1124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US" altLang="zh-CN" dirty="0">
                <a:latin typeface="Montserrat"/>
                <a:ea typeface="Montserrat"/>
                <a:cs typeface="Montserrat"/>
                <a:sym typeface="Montserrat"/>
              </a:rPr>
              <a:t>Accelerate Loading Model</a:t>
            </a:r>
            <a:endParaRPr lang="en-US" dirty="0">
              <a:latin typeface="Montserrat"/>
              <a:ea typeface="Montserrat"/>
              <a:cs typeface="Montserrat"/>
              <a:sym typeface="Montserrat"/>
            </a:endParaRPr>
          </a:p>
        </p:txBody>
      </p:sp>
      <p:pic>
        <p:nvPicPr>
          <p:cNvPr id="3" name="图片 2">
            <a:extLst>
              <a:ext uri="{FF2B5EF4-FFF2-40B4-BE49-F238E27FC236}">
                <a16:creationId xmlns:a16="http://schemas.microsoft.com/office/drawing/2014/main" id="{DEEF53ED-7459-F344-4023-80BF946BF0C4}"/>
              </a:ext>
            </a:extLst>
          </p:cNvPr>
          <p:cNvPicPr>
            <a:picLocks noChangeAspect="1"/>
          </p:cNvPicPr>
          <p:nvPr/>
        </p:nvPicPr>
        <p:blipFill>
          <a:blip r:embed="rId3"/>
          <a:stretch>
            <a:fillRect/>
          </a:stretch>
        </p:blipFill>
        <p:spPr>
          <a:xfrm>
            <a:off x="0" y="2165552"/>
            <a:ext cx="7350860" cy="3303037"/>
          </a:xfrm>
          <a:prstGeom prst="rect">
            <a:avLst/>
          </a:prstGeom>
        </p:spPr>
      </p:pic>
      <p:pic>
        <p:nvPicPr>
          <p:cNvPr id="5" name="图片 4">
            <a:extLst>
              <a:ext uri="{FF2B5EF4-FFF2-40B4-BE49-F238E27FC236}">
                <a16:creationId xmlns:a16="http://schemas.microsoft.com/office/drawing/2014/main" id="{68FA4284-09EA-C571-404C-FCD04FFB8E53}"/>
              </a:ext>
            </a:extLst>
          </p:cNvPr>
          <p:cNvPicPr>
            <a:picLocks noChangeAspect="1"/>
          </p:cNvPicPr>
          <p:nvPr/>
        </p:nvPicPr>
        <p:blipFill>
          <a:blip r:embed="rId4"/>
          <a:stretch>
            <a:fillRect/>
          </a:stretch>
        </p:blipFill>
        <p:spPr>
          <a:xfrm>
            <a:off x="7563823" y="2311029"/>
            <a:ext cx="4466253" cy="28814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324359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3"/>
          <p:cNvSpPr txBox="1">
            <a:spLocks noGrp="1"/>
          </p:cNvSpPr>
          <p:nvPr>
            <p:ph type="title"/>
          </p:nvPr>
        </p:nvSpPr>
        <p:spPr>
          <a:xfrm>
            <a:off x="161924" y="0"/>
            <a:ext cx="8683495" cy="1124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US" altLang="zh-CN" dirty="0">
                <a:latin typeface="Montserrat"/>
                <a:ea typeface="Montserrat"/>
                <a:cs typeface="Montserrat"/>
                <a:sym typeface="Montserrat"/>
              </a:rPr>
              <a:t>Accelerate Loading Model</a:t>
            </a:r>
            <a:endParaRPr lang="en-US" dirty="0">
              <a:latin typeface="Montserrat"/>
              <a:ea typeface="Montserrat"/>
              <a:cs typeface="Montserrat"/>
              <a:sym typeface="Montserrat"/>
            </a:endParaRPr>
          </a:p>
        </p:txBody>
      </p:sp>
      <p:pic>
        <p:nvPicPr>
          <p:cNvPr id="4" name="图片 3">
            <a:extLst>
              <a:ext uri="{FF2B5EF4-FFF2-40B4-BE49-F238E27FC236}">
                <a16:creationId xmlns:a16="http://schemas.microsoft.com/office/drawing/2014/main" id="{52F3E6B7-24CA-4AEC-386C-C7B364AD91BE}"/>
              </a:ext>
            </a:extLst>
          </p:cNvPr>
          <p:cNvPicPr>
            <a:picLocks noChangeAspect="1"/>
          </p:cNvPicPr>
          <p:nvPr/>
        </p:nvPicPr>
        <p:blipFill>
          <a:blip r:embed="rId3"/>
          <a:stretch>
            <a:fillRect/>
          </a:stretch>
        </p:blipFill>
        <p:spPr>
          <a:xfrm>
            <a:off x="1166032" y="1457666"/>
            <a:ext cx="9498564" cy="5303050"/>
          </a:xfrm>
          <a:prstGeom prst="rect">
            <a:avLst/>
          </a:prstGeom>
        </p:spPr>
      </p:pic>
    </p:spTree>
    <p:extLst>
      <p:ext uri="{BB962C8B-B14F-4D97-AF65-F5344CB8AC3E}">
        <p14:creationId xmlns:p14="http://schemas.microsoft.com/office/powerpoint/2010/main" val="6337647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3"/>
          <p:cNvSpPr txBox="1">
            <a:spLocks noGrp="1"/>
          </p:cNvSpPr>
          <p:nvPr>
            <p:ph type="title"/>
          </p:nvPr>
        </p:nvSpPr>
        <p:spPr>
          <a:xfrm>
            <a:off x="161925" y="0"/>
            <a:ext cx="8343900" cy="1124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US" altLang="zh-CN" dirty="0">
                <a:latin typeface="Montserrat"/>
                <a:ea typeface="Montserrat"/>
                <a:cs typeface="Montserrat"/>
                <a:sym typeface="Montserrat"/>
              </a:rPr>
              <a:t>Cold</a:t>
            </a:r>
            <a:r>
              <a:rPr lang="zh-CN" altLang="en-US" dirty="0">
                <a:latin typeface="Montserrat"/>
                <a:ea typeface="Montserrat"/>
                <a:cs typeface="Montserrat"/>
                <a:sym typeface="Montserrat"/>
              </a:rPr>
              <a:t> </a:t>
            </a:r>
            <a:r>
              <a:rPr lang="en-US" altLang="zh-CN" dirty="0">
                <a:latin typeface="Montserrat"/>
                <a:ea typeface="Montserrat"/>
                <a:cs typeface="Montserrat"/>
                <a:sym typeface="Montserrat"/>
              </a:rPr>
              <a:t>Start</a:t>
            </a:r>
            <a:endParaRPr dirty="0">
              <a:latin typeface="Montserrat"/>
              <a:ea typeface="Montserrat"/>
              <a:cs typeface="Montserrat"/>
              <a:sym typeface="Montserrat"/>
            </a:endParaRPr>
          </a:p>
        </p:txBody>
      </p:sp>
      <p:sp>
        <p:nvSpPr>
          <p:cNvPr id="2" name="Google Shape;168;g2c6930d6aca_1_32">
            <a:extLst>
              <a:ext uri="{FF2B5EF4-FFF2-40B4-BE49-F238E27FC236}">
                <a16:creationId xmlns:a16="http://schemas.microsoft.com/office/drawing/2014/main" id="{7879064D-A8F8-3897-5704-CCE333CDD7B2}"/>
              </a:ext>
            </a:extLst>
          </p:cNvPr>
          <p:cNvSpPr txBox="1">
            <a:spLocks/>
          </p:cNvSpPr>
          <p:nvPr/>
        </p:nvSpPr>
        <p:spPr>
          <a:xfrm>
            <a:off x="4394863" y="3603938"/>
            <a:ext cx="7085250" cy="2704350"/>
          </a:xfrm>
          <a:prstGeom prst="rect">
            <a:avLst/>
          </a:prstGeom>
          <a:noFill/>
          <a:ln>
            <a:noFill/>
          </a:ln>
        </p:spPr>
        <p:txBody>
          <a:bodyPr spcFirstLastPara="1" wrap="square" lIns="25400" tIns="25400" rIns="25400" bIns="25400" anchor="t" anchorCtr="0">
            <a:normAutofit fontScale="70000" lnSpcReduction="20000"/>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228600" indent="-228600">
              <a:lnSpc>
                <a:spcPct val="120000"/>
              </a:lnSpc>
              <a:spcBef>
                <a:spcPts val="1050"/>
              </a:spcBef>
              <a:buSzPts val="4428"/>
            </a:pPr>
            <a:r>
              <a:rPr lang="en-US" b="1"/>
              <a:t>Eliminate cloud provision delay</a:t>
            </a:r>
            <a:r>
              <a:rPr lang="en-US"/>
              <a:t> with standby instances.</a:t>
            </a:r>
          </a:p>
          <a:p>
            <a:pPr marL="228600" indent="-228600">
              <a:lnSpc>
                <a:spcPct val="120000"/>
              </a:lnSpc>
              <a:spcBef>
                <a:spcPts val="0"/>
              </a:spcBef>
              <a:buSzPts val="4428"/>
            </a:pPr>
            <a:r>
              <a:rPr lang="en-US" b="1"/>
              <a:t>Faster container image pulling</a:t>
            </a:r>
            <a:r>
              <a:rPr lang="en-US"/>
              <a:t> with on-demand and peer-to-peer streaming.</a:t>
            </a:r>
          </a:p>
          <a:p>
            <a:pPr marL="228600" indent="-228600">
              <a:lnSpc>
                <a:spcPct val="120000"/>
              </a:lnSpc>
              <a:spcBef>
                <a:spcPts val="0"/>
              </a:spcBef>
              <a:buSzPts val="4428"/>
            </a:pPr>
            <a:r>
              <a:rPr lang="en-US" b="1"/>
              <a:t>Accelerated model loading</a:t>
            </a:r>
            <a:r>
              <a:rPr lang="en-US"/>
              <a:t> time with distributed file systems, peer-to-peer caching, and streamed loading to GPU memory.</a:t>
            </a:r>
          </a:p>
          <a:p>
            <a:pPr marL="228600" indent="-228600">
              <a:lnSpc>
                <a:spcPct val="120000"/>
              </a:lnSpc>
              <a:spcBef>
                <a:spcPts val="0"/>
              </a:spcBef>
              <a:buSzPts val="4428"/>
            </a:pPr>
            <a:r>
              <a:rPr lang="en-US" b="1"/>
              <a:t>Parallelized</a:t>
            </a:r>
            <a:r>
              <a:rPr lang="en-US"/>
              <a:t> image pulling and model loading enabled by service framework.</a:t>
            </a:r>
          </a:p>
        </p:txBody>
      </p:sp>
      <p:pic>
        <p:nvPicPr>
          <p:cNvPr id="3" name="Google Shape;169;g2c6930d6aca_1_32">
            <a:extLst>
              <a:ext uri="{FF2B5EF4-FFF2-40B4-BE49-F238E27FC236}">
                <a16:creationId xmlns:a16="http://schemas.microsoft.com/office/drawing/2014/main" id="{4E7337D3-62F1-0EAD-5AA2-2E5389B4234F}"/>
              </a:ext>
            </a:extLst>
          </p:cNvPr>
          <p:cNvPicPr preferRelativeResize="0"/>
          <p:nvPr/>
        </p:nvPicPr>
        <p:blipFill rotWithShape="1">
          <a:blip r:embed="rId3">
            <a:alphaModFix/>
          </a:blip>
          <a:srcRect/>
          <a:stretch/>
        </p:blipFill>
        <p:spPr>
          <a:xfrm>
            <a:off x="420788" y="1873450"/>
            <a:ext cx="11157075" cy="1251413"/>
          </a:xfrm>
          <a:prstGeom prst="rect">
            <a:avLst/>
          </a:prstGeom>
          <a:noFill/>
          <a:ln>
            <a:noFill/>
          </a:ln>
        </p:spPr>
      </p:pic>
      <p:pic>
        <p:nvPicPr>
          <p:cNvPr id="4" name="Google Shape;170;g2c6930d6aca_1_32">
            <a:extLst>
              <a:ext uri="{FF2B5EF4-FFF2-40B4-BE49-F238E27FC236}">
                <a16:creationId xmlns:a16="http://schemas.microsoft.com/office/drawing/2014/main" id="{4C7770C9-0A05-8F1A-DD35-229AE3F02AD3}"/>
              </a:ext>
            </a:extLst>
          </p:cNvPr>
          <p:cNvPicPr preferRelativeResize="0"/>
          <p:nvPr/>
        </p:nvPicPr>
        <p:blipFill rotWithShape="1">
          <a:blip r:embed="rId4">
            <a:alphaModFix/>
          </a:blip>
          <a:srcRect/>
          <a:stretch/>
        </p:blipFill>
        <p:spPr>
          <a:xfrm>
            <a:off x="454050" y="3603938"/>
            <a:ext cx="3059455" cy="2056338"/>
          </a:xfrm>
          <a:prstGeom prst="rect">
            <a:avLst/>
          </a:prstGeom>
          <a:noFill/>
          <a:ln>
            <a:noFill/>
          </a:ln>
        </p:spPr>
      </p:pic>
    </p:spTree>
    <p:extLst>
      <p:ext uri="{BB962C8B-B14F-4D97-AF65-F5344CB8AC3E}">
        <p14:creationId xmlns:p14="http://schemas.microsoft.com/office/powerpoint/2010/main" val="23891447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Google Shape;39;p2"/>
          <p:cNvSpPr txBox="1">
            <a:spLocks noGrp="1"/>
          </p:cNvSpPr>
          <p:nvPr>
            <p:ph type="ctrTitle"/>
          </p:nvPr>
        </p:nvSpPr>
        <p:spPr>
          <a:xfrm>
            <a:off x="992693" y="2368066"/>
            <a:ext cx="10158046" cy="2387600"/>
          </a:xfrm>
          <a:prstGeom prst="rect">
            <a:avLst/>
          </a:prstGeom>
          <a:noFill/>
          <a:ln>
            <a:noFill/>
          </a:ln>
        </p:spPr>
        <p:txBody>
          <a:bodyPr spcFirstLastPara="1" wrap="square" lIns="91425" tIns="45700" rIns="91425" bIns="45700" anchor="ctr" anchorCtr="0">
            <a:normAutofit/>
          </a:bodyPr>
          <a:lstStyle/>
          <a:p>
            <a:r>
              <a:rPr lang="en-US" altLang="zh-CN" dirty="0">
                <a:latin typeface="Montserrat"/>
                <a:ea typeface="Montserrat"/>
                <a:cs typeface="Montserrat"/>
                <a:sym typeface="Montserrat"/>
              </a:rPr>
              <a:t>Thanks!</a:t>
            </a:r>
            <a:endParaRPr dirty="0">
              <a:latin typeface="Montserrat"/>
              <a:ea typeface="Montserrat"/>
              <a:cs typeface="Montserrat"/>
              <a:sym typeface="Montserrat"/>
            </a:endParaRPr>
          </a:p>
        </p:txBody>
      </p:sp>
      <p:sp>
        <p:nvSpPr>
          <p:cNvPr id="40" name="Google Shape;40;p2"/>
          <p:cNvSpPr txBox="1">
            <a:spLocks noGrp="1"/>
          </p:cNvSpPr>
          <p:nvPr>
            <p:ph type="subTitle" idx="1"/>
          </p:nvPr>
        </p:nvSpPr>
        <p:spPr>
          <a:xfrm>
            <a:off x="1016977" y="4852995"/>
            <a:ext cx="10158046" cy="165576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400"/>
              <a:buNone/>
            </a:pPr>
            <a:r>
              <a:rPr lang="en-US" altLang="zh-CN" dirty="0">
                <a:latin typeface="Montserrat"/>
                <a:ea typeface="Montserrat"/>
                <a:cs typeface="Montserrat"/>
                <a:sym typeface="Montserrat"/>
              </a:rPr>
              <a:t>Fog</a:t>
            </a:r>
            <a:r>
              <a:rPr lang="zh-CN" altLang="en-US" dirty="0">
                <a:latin typeface="Montserrat"/>
                <a:ea typeface="Montserrat"/>
                <a:cs typeface="Montserrat"/>
                <a:sym typeface="Montserrat"/>
              </a:rPr>
              <a:t> </a:t>
            </a:r>
            <a:r>
              <a:rPr lang="en-US" altLang="zh-CN" dirty="0">
                <a:latin typeface="Montserrat"/>
                <a:ea typeface="Montserrat"/>
                <a:cs typeface="Montserrat"/>
                <a:sym typeface="Montserrat"/>
              </a:rPr>
              <a:t>Dong</a:t>
            </a:r>
            <a:r>
              <a:rPr lang="zh-CN" altLang="en-US" dirty="0">
                <a:latin typeface="Montserrat"/>
                <a:ea typeface="Montserrat"/>
                <a:cs typeface="Montserrat"/>
                <a:sym typeface="Montserrat"/>
              </a:rPr>
              <a:t> </a:t>
            </a:r>
            <a:r>
              <a:rPr lang="en-US" altLang="zh-CN" dirty="0">
                <a:latin typeface="Montserrat"/>
                <a:ea typeface="Montserrat"/>
                <a:cs typeface="Montserrat"/>
                <a:sym typeface="Montserrat"/>
              </a:rPr>
              <a:t>@</a:t>
            </a:r>
            <a:r>
              <a:rPr lang="zh-CN" altLang="en-US" dirty="0">
                <a:latin typeface="Montserrat"/>
                <a:ea typeface="Montserrat"/>
                <a:cs typeface="Montserrat"/>
                <a:sym typeface="Montserrat"/>
              </a:rPr>
              <a:t> </a:t>
            </a:r>
            <a:r>
              <a:rPr lang="en-US" altLang="zh-CN" dirty="0" err="1">
                <a:latin typeface="Montserrat"/>
                <a:ea typeface="Montserrat"/>
                <a:cs typeface="Montserrat"/>
                <a:sym typeface="Montserrat"/>
              </a:rPr>
              <a:t>BentoML</a:t>
            </a:r>
            <a:r>
              <a:rPr lang="zh-CN" altLang="en-US" dirty="0">
                <a:latin typeface="Montserrat"/>
                <a:ea typeface="Montserrat"/>
                <a:cs typeface="Montserrat"/>
                <a:sym typeface="Montserrat"/>
              </a:rPr>
              <a:t> </a:t>
            </a:r>
            <a:r>
              <a:rPr lang="en-US" altLang="zh-CN" dirty="0">
                <a:latin typeface="Montserrat"/>
                <a:ea typeface="Montserrat"/>
                <a:cs typeface="Montserrat"/>
                <a:sym typeface="Montserrat"/>
              </a:rPr>
              <a:t>&amp;</a:t>
            </a:r>
            <a:r>
              <a:rPr lang="zh-CN" altLang="en-US" dirty="0">
                <a:latin typeface="Montserrat"/>
                <a:ea typeface="Montserrat"/>
                <a:cs typeface="Montserrat"/>
                <a:sym typeface="Montserrat"/>
              </a:rPr>
              <a:t> </a:t>
            </a:r>
            <a:r>
              <a:rPr lang="en-US" altLang="zh-CN" dirty="0" err="1">
                <a:latin typeface="Montserrat"/>
                <a:ea typeface="Montserrat"/>
                <a:cs typeface="Montserrat"/>
                <a:sym typeface="Montserrat"/>
              </a:rPr>
              <a:t>Wenbo</a:t>
            </a:r>
            <a:r>
              <a:rPr lang="zh-CN" altLang="en-US" dirty="0">
                <a:latin typeface="Montserrat"/>
                <a:ea typeface="Montserrat"/>
                <a:cs typeface="Montserrat"/>
                <a:sym typeface="Montserrat"/>
              </a:rPr>
              <a:t> </a:t>
            </a:r>
            <a:r>
              <a:rPr lang="en-US" altLang="zh-CN" dirty="0">
                <a:latin typeface="Montserrat"/>
                <a:ea typeface="Montserrat"/>
                <a:cs typeface="Montserrat"/>
                <a:sym typeface="Montserrat"/>
              </a:rPr>
              <a:t>Qi</a:t>
            </a:r>
            <a:r>
              <a:rPr lang="zh-CN" altLang="en-US" dirty="0">
                <a:latin typeface="Montserrat"/>
                <a:ea typeface="Montserrat"/>
                <a:cs typeface="Montserrat"/>
                <a:sym typeface="Montserrat"/>
              </a:rPr>
              <a:t> </a:t>
            </a:r>
            <a:r>
              <a:rPr lang="en-US" altLang="zh-CN" dirty="0">
                <a:latin typeface="Montserrat"/>
                <a:ea typeface="Montserrat"/>
                <a:cs typeface="Montserrat"/>
                <a:sym typeface="Montserrat"/>
              </a:rPr>
              <a:t>@</a:t>
            </a:r>
            <a:r>
              <a:rPr lang="zh-CN" altLang="en-US" dirty="0">
                <a:latin typeface="Montserrat"/>
                <a:ea typeface="Montserrat"/>
                <a:cs typeface="Montserrat"/>
                <a:sym typeface="Montserrat"/>
              </a:rPr>
              <a:t> </a:t>
            </a:r>
            <a:r>
              <a:rPr lang="en-US" altLang="zh-CN" dirty="0" err="1">
                <a:latin typeface="Montserrat"/>
                <a:ea typeface="Montserrat"/>
                <a:cs typeface="Montserrat"/>
                <a:sym typeface="Montserrat"/>
              </a:rPr>
              <a:t>Antgroup</a:t>
            </a:r>
            <a:endParaRPr dirty="0">
              <a:latin typeface="Montserrat"/>
              <a:ea typeface="Montserrat"/>
              <a:cs typeface="Montserrat"/>
              <a:sym typeface="Montserrat"/>
            </a:endParaRPr>
          </a:p>
        </p:txBody>
      </p:sp>
      <p:pic>
        <p:nvPicPr>
          <p:cNvPr id="3" name="图片 2">
            <a:extLst>
              <a:ext uri="{FF2B5EF4-FFF2-40B4-BE49-F238E27FC236}">
                <a16:creationId xmlns:a16="http://schemas.microsoft.com/office/drawing/2014/main" id="{061D4AB8-C481-E339-38AF-D2A9AD05F372}"/>
              </a:ext>
            </a:extLst>
          </p:cNvPr>
          <p:cNvPicPr>
            <a:picLocks noChangeAspect="1"/>
          </p:cNvPicPr>
          <p:nvPr/>
        </p:nvPicPr>
        <p:blipFill>
          <a:blip r:embed="rId3"/>
          <a:stretch>
            <a:fillRect/>
          </a:stretch>
        </p:blipFill>
        <p:spPr>
          <a:xfrm>
            <a:off x="5186578" y="2041782"/>
            <a:ext cx="1770276" cy="1770276"/>
          </a:xfrm>
          <a:prstGeom prst="rect">
            <a:avLst/>
          </a:prstGeom>
        </p:spPr>
      </p:pic>
      <p:sp>
        <p:nvSpPr>
          <p:cNvPr id="4" name="Google Shape;39;p2">
            <a:extLst>
              <a:ext uri="{FF2B5EF4-FFF2-40B4-BE49-F238E27FC236}">
                <a16:creationId xmlns:a16="http://schemas.microsoft.com/office/drawing/2014/main" id="{BD9B1264-6B1A-5A77-E72F-6D8E3099F7DE}"/>
              </a:ext>
            </a:extLst>
          </p:cNvPr>
          <p:cNvSpPr txBox="1">
            <a:spLocks/>
          </p:cNvSpPr>
          <p:nvPr/>
        </p:nvSpPr>
        <p:spPr>
          <a:xfrm>
            <a:off x="3472337" y="4433839"/>
            <a:ext cx="5878094" cy="1044146"/>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6000"/>
              <a:buFont typeface="Play"/>
              <a:buNone/>
              <a:defRPr sz="6000" b="0" i="0" u="none" strike="noStrike" cap="none">
                <a:solidFill>
                  <a:schemeClr val="lt1"/>
                </a:solidFill>
                <a:latin typeface="Play"/>
                <a:ea typeface="Play"/>
                <a:cs typeface="Play"/>
                <a:sym typeface="Pla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altLang="zh-CN" sz="3600" dirty="0">
                <a:latin typeface="Montserrat"/>
                <a:ea typeface="Montserrat"/>
                <a:cs typeface="Montserrat"/>
                <a:sym typeface="Montserrat"/>
              </a:rPr>
              <a:t>Give</a:t>
            </a:r>
            <a:r>
              <a:rPr lang="zh-CN" altLang="en-US" sz="3600" dirty="0">
                <a:latin typeface="Montserrat"/>
                <a:ea typeface="Montserrat"/>
                <a:cs typeface="Montserrat"/>
                <a:sym typeface="Montserrat"/>
              </a:rPr>
              <a:t> </a:t>
            </a:r>
            <a:r>
              <a:rPr lang="en-US" altLang="zh-CN" sz="3600" dirty="0">
                <a:latin typeface="Montserrat"/>
                <a:ea typeface="Montserrat"/>
                <a:cs typeface="Montserrat"/>
                <a:sym typeface="Montserrat"/>
              </a:rPr>
              <a:t>us</a:t>
            </a:r>
            <a:r>
              <a:rPr lang="zh-CN" altLang="en-US" sz="3600" dirty="0">
                <a:latin typeface="Montserrat"/>
                <a:ea typeface="Montserrat"/>
                <a:cs typeface="Montserrat"/>
                <a:sym typeface="Montserrat"/>
              </a:rPr>
              <a:t> </a:t>
            </a:r>
            <a:r>
              <a:rPr lang="en-US" altLang="zh-CN" sz="3600" dirty="0">
                <a:latin typeface="Montserrat"/>
                <a:ea typeface="Montserrat"/>
                <a:cs typeface="Montserrat"/>
                <a:sym typeface="Montserrat"/>
              </a:rPr>
              <a:t>a</a:t>
            </a:r>
            <a:r>
              <a:rPr lang="zh-CN" altLang="en-US" sz="3600" dirty="0">
                <a:latin typeface="Montserrat"/>
                <a:ea typeface="Montserrat"/>
                <a:cs typeface="Montserrat"/>
                <a:sym typeface="Montserrat"/>
              </a:rPr>
              <a:t> </a:t>
            </a:r>
            <a:r>
              <a:rPr lang="en-US" altLang="zh-CN" sz="3600" dirty="0">
                <a:latin typeface="Montserrat"/>
                <a:ea typeface="Montserrat"/>
                <a:cs typeface="Montserrat"/>
                <a:sym typeface="Montserrat"/>
              </a:rPr>
              <a:t>Star!</a:t>
            </a:r>
            <a:endParaRPr lang="en-US" sz="3600" dirty="0">
              <a:latin typeface="Montserrat"/>
              <a:ea typeface="Montserrat"/>
              <a:cs typeface="Montserrat"/>
              <a:sym typeface="Montserrat"/>
            </a:endParaRPr>
          </a:p>
        </p:txBody>
      </p:sp>
      <p:sp>
        <p:nvSpPr>
          <p:cNvPr id="5" name="Google Shape;39;p2">
            <a:extLst>
              <a:ext uri="{FF2B5EF4-FFF2-40B4-BE49-F238E27FC236}">
                <a16:creationId xmlns:a16="http://schemas.microsoft.com/office/drawing/2014/main" id="{E7B1458A-EB38-8BB4-3459-9552E5407FFC}"/>
              </a:ext>
            </a:extLst>
          </p:cNvPr>
          <p:cNvSpPr txBox="1">
            <a:spLocks/>
          </p:cNvSpPr>
          <p:nvPr/>
        </p:nvSpPr>
        <p:spPr>
          <a:xfrm>
            <a:off x="5222790" y="3561866"/>
            <a:ext cx="2982097" cy="943382"/>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6000"/>
              <a:buFont typeface="Play"/>
              <a:buNone/>
              <a:defRPr sz="6000" b="0" i="0" u="none" strike="noStrike" cap="none">
                <a:solidFill>
                  <a:schemeClr val="lt1"/>
                </a:solidFill>
                <a:latin typeface="Play"/>
                <a:ea typeface="Play"/>
                <a:cs typeface="Play"/>
                <a:sym typeface="Pla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altLang="zh-CN" sz="2400" b="1" dirty="0" err="1">
                <a:latin typeface="Montserrat"/>
                <a:ea typeface="Montserrat"/>
                <a:cs typeface="Montserrat"/>
                <a:sym typeface="Montserrat"/>
              </a:rPr>
              <a:t>BentoML</a:t>
            </a:r>
            <a:endParaRPr lang="en-US" sz="2400" b="1" dirty="0">
              <a:latin typeface="Montserrat"/>
              <a:ea typeface="Montserrat"/>
              <a:cs typeface="Montserrat"/>
              <a:sym typeface="Montserrat"/>
            </a:endParaRPr>
          </a:p>
        </p:txBody>
      </p:sp>
      <p:pic>
        <p:nvPicPr>
          <p:cNvPr id="8" name="图片 7">
            <a:extLst>
              <a:ext uri="{FF2B5EF4-FFF2-40B4-BE49-F238E27FC236}">
                <a16:creationId xmlns:a16="http://schemas.microsoft.com/office/drawing/2014/main" id="{7EC72B1F-AC2D-9B29-2D4A-76FD5FD0706F}"/>
              </a:ext>
            </a:extLst>
          </p:cNvPr>
          <p:cNvPicPr>
            <a:picLocks noChangeAspect="1"/>
          </p:cNvPicPr>
          <p:nvPr/>
        </p:nvPicPr>
        <p:blipFill>
          <a:blip r:embed="rId4"/>
          <a:stretch>
            <a:fillRect/>
          </a:stretch>
        </p:blipFill>
        <p:spPr>
          <a:xfrm>
            <a:off x="8204886" y="2029252"/>
            <a:ext cx="1750453" cy="1732860"/>
          </a:xfrm>
          <a:prstGeom prst="rect">
            <a:avLst/>
          </a:prstGeom>
        </p:spPr>
      </p:pic>
      <p:sp>
        <p:nvSpPr>
          <p:cNvPr id="9" name="Google Shape;39;p2">
            <a:extLst>
              <a:ext uri="{FF2B5EF4-FFF2-40B4-BE49-F238E27FC236}">
                <a16:creationId xmlns:a16="http://schemas.microsoft.com/office/drawing/2014/main" id="{75B081D7-6DF5-F797-8155-5B2E1DFC9128}"/>
              </a:ext>
            </a:extLst>
          </p:cNvPr>
          <p:cNvSpPr txBox="1">
            <a:spLocks/>
          </p:cNvSpPr>
          <p:nvPr/>
        </p:nvSpPr>
        <p:spPr>
          <a:xfrm>
            <a:off x="8192926" y="3523933"/>
            <a:ext cx="2982097" cy="943382"/>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6000"/>
              <a:buFont typeface="Play"/>
              <a:buNone/>
              <a:defRPr sz="6000" b="0" i="0" u="none" strike="noStrike" cap="none">
                <a:solidFill>
                  <a:schemeClr val="lt1"/>
                </a:solidFill>
                <a:latin typeface="Play"/>
                <a:ea typeface="Play"/>
                <a:cs typeface="Play"/>
                <a:sym typeface="Pla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altLang="zh-CN" sz="2400" b="1" dirty="0">
                <a:latin typeface="Montserrat"/>
                <a:ea typeface="Montserrat"/>
                <a:cs typeface="Montserrat"/>
                <a:sym typeface="Montserrat"/>
              </a:rPr>
              <a:t>Dragonfly</a:t>
            </a:r>
            <a:endParaRPr lang="en-US" sz="2400" b="1" dirty="0">
              <a:latin typeface="Montserrat"/>
              <a:ea typeface="Montserrat"/>
              <a:cs typeface="Montserrat"/>
              <a:sym typeface="Montserrat"/>
            </a:endParaRPr>
          </a:p>
        </p:txBody>
      </p:sp>
    </p:spTree>
    <p:extLst>
      <p:ext uri="{BB962C8B-B14F-4D97-AF65-F5344CB8AC3E}">
        <p14:creationId xmlns:p14="http://schemas.microsoft.com/office/powerpoint/2010/main" val="4123428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3"/>
          <p:cNvSpPr txBox="1">
            <a:spLocks noGrp="1"/>
          </p:cNvSpPr>
          <p:nvPr>
            <p:ph type="title"/>
          </p:nvPr>
        </p:nvSpPr>
        <p:spPr>
          <a:xfrm>
            <a:off x="161925" y="0"/>
            <a:ext cx="8343900" cy="1124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US" altLang="zh-CN" dirty="0">
                <a:latin typeface="Montserrat"/>
                <a:ea typeface="Montserrat"/>
                <a:cs typeface="Montserrat"/>
                <a:sym typeface="Montserrat"/>
              </a:rPr>
              <a:t>AI</a:t>
            </a:r>
            <a:r>
              <a:rPr lang="zh-CN" altLang="en-US" dirty="0">
                <a:latin typeface="Montserrat"/>
                <a:ea typeface="Montserrat"/>
                <a:cs typeface="Montserrat"/>
                <a:sym typeface="Montserrat"/>
              </a:rPr>
              <a:t> </a:t>
            </a:r>
            <a:r>
              <a:rPr lang="en-US" altLang="zh-CN" dirty="0">
                <a:latin typeface="Montserrat"/>
                <a:ea typeface="Montserrat"/>
                <a:cs typeface="Montserrat"/>
                <a:sym typeface="Montserrat"/>
              </a:rPr>
              <a:t>Models</a:t>
            </a:r>
            <a:r>
              <a:rPr lang="zh-CN" altLang="en-US" dirty="0">
                <a:latin typeface="Montserrat"/>
                <a:ea typeface="Montserrat"/>
                <a:cs typeface="Montserrat"/>
                <a:sym typeface="Montserrat"/>
              </a:rPr>
              <a:t> </a:t>
            </a:r>
            <a:r>
              <a:rPr lang="en-US" altLang="zh-CN" dirty="0">
                <a:latin typeface="Montserrat"/>
                <a:ea typeface="Montserrat"/>
                <a:cs typeface="Montserrat"/>
                <a:sym typeface="Montserrat"/>
              </a:rPr>
              <a:t>in</a:t>
            </a:r>
            <a:r>
              <a:rPr lang="zh-CN" altLang="en-US" dirty="0">
                <a:latin typeface="Montserrat"/>
                <a:ea typeface="Montserrat"/>
                <a:cs typeface="Montserrat"/>
                <a:sym typeface="Montserrat"/>
              </a:rPr>
              <a:t> </a:t>
            </a:r>
            <a:r>
              <a:rPr lang="en-US" altLang="zh-CN" dirty="0">
                <a:latin typeface="Montserrat"/>
                <a:ea typeface="Montserrat"/>
                <a:cs typeface="Montserrat"/>
                <a:sym typeface="Montserrat"/>
              </a:rPr>
              <a:t>a</a:t>
            </a:r>
            <a:r>
              <a:rPr lang="zh-CN" altLang="en-US" dirty="0">
                <a:latin typeface="Montserrat"/>
                <a:ea typeface="Montserrat"/>
                <a:cs typeface="Montserrat"/>
                <a:sym typeface="Montserrat"/>
              </a:rPr>
              <a:t> </a:t>
            </a:r>
            <a:r>
              <a:rPr lang="en-US" altLang="zh-CN" dirty="0">
                <a:latin typeface="Montserrat"/>
                <a:ea typeface="Montserrat"/>
                <a:cs typeface="Montserrat"/>
                <a:sym typeface="Montserrat"/>
              </a:rPr>
              <a:t>RAG</a:t>
            </a:r>
            <a:r>
              <a:rPr lang="zh-CN" altLang="en-US" dirty="0">
                <a:latin typeface="Montserrat"/>
                <a:ea typeface="Montserrat"/>
                <a:cs typeface="Montserrat"/>
                <a:sym typeface="Montserrat"/>
              </a:rPr>
              <a:t> </a:t>
            </a:r>
            <a:r>
              <a:rPr lang="en-US" altLang="zh-CN" dirty="0">
                <a:latin typeface="Montserrat"/>
                <a:ea typeface="Montserrat"/>
                <a:cs typeface="Montserrat"/>
                <a:sym typeface="Montserrat"/>
              </a:rPr>
              <a:t>System</a:t>
            </a:r>
            <a:endParaRPr dirty="0">
              <a:latin typeface="Montserrat"/>
              <a:ea typeface="Montserrat"/>
              <a:cs typeface="Montserrat"/>
              <a:sym typeface="Montserrat"/>
            </a:endParaRPr>
          </a:p>
        </p:txBody>
      </p:sp>
      <p:pic>
        <p:nvPicPr>
          <p:cNvPr id="2" name="图片 1">
            <a:extLst>
              <a:ext uri="{FF2B5EF4-FFF2-40B4-BE49-F238E27FC236}">
                <a16:creationId xmlns:a16="http://schemas.microsoft.com/office/drawing/2014/main" id="{C9F9D72F-6A6A-61A0-D374-AD897C142872}"/>
              </a:ext>
            </a:extLst>
          </p:cNvPr>
          <p:cNvPicPr>
            <a:picLocks noChangeAspect="1"/>
          </p:cNvPicPr>
          <p:nvPr/>
        </p:nvPicPr>
        <p:blipFill>
          <a:blip r:embed="rId3"/>
          <a:stretch>
            <a:fillRect/>
          </a:stretch>
        </p:blipFill>
        <p:spPr>
          <a:xfrm>
            <a:off x="177434" y="1576946"/>
            <a:ext cx="11837131" cy="4768769"/>
          </a:xfrm>
          <a:prstGeom prst="rect">
            <a:avLst/>
          </a:prstGeom>
        </p:spPr>
      </p:pic>
    </p:spTree>
    <p:extLst>
      <p:ext uri="{BB962C8B-B14F-4D97-AF65-F5344CB8AC3E}">
        <p14:creationId xmlns:p14="http://schemas.microsoft.com/office/powerpoint/2010/main" val="1385766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3"/>
          <p:cNvSpPr txBox="1">
            <a:spLocks noGrp="1"/>
          </p:cNvSpPr>
          <p:nvPr>
            <p:ph type="title"/>
          </p:nvPr>
        </p:nvSpPr>
        <p:spPr>
          <a:xfrm>
            <a:off x="161925" y="0"/>
            <a:ext cx="8343900" cy="1124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US" altLang="zh-CN" dirty="0">
                <a:latin typeface="Montserrat"/>
                <a:ea typeface="Montserrat"/>
                <a:cs typeface="Montserrat"/>
                <a:sym typeface="Montserrat"/>
              </a:rPr>
              <a:t>Why</a:t>
            </a:r>
            <a:r>
              <a:rPr lang="zh-CN" altLang="en-US" dirty="0">
                <a:latin typeface="Montserrat"/>
                <a:ea typeface="Montserrat"/>
                <a:cs typeface="Montserrat"/>
                <a:sym typeface="Montserrat"/>
              </a:rPr>
              <a:t> </a:t>
            </a:r>
            <a:r>
              <a:rPr lang="en-US" altLang="zh-CN" dirty="0">
                <a:latin typeface="Montserrat"/>
                <a:ea typeface="Montserrat"/>
                <a:cs typeface="Montserrat"/>
                <a:sym typeface="Montserrat"/>
              </a:rPr>
              <a:t>Serverless?</a:t>
            </a:r>
            <a:endParaRPr dirty="0">
              <a:latin typeface="Montserrat"/>
              <a:ea typeface="Montserrat"/>
              <a:cs typeface="Montserrat"/>
              <a:sym typeface="Montserrat"/>
            </a:endParaRPr>
          </a:p>
        </p:txBody>
      </p:sp>
      <p:sp>
        <p:nvSpPr>
          <p:cNvPr id="2" name="文本框 1">
            <a:extLst>
              <a:ext uri="{FF2B5EF4-FFF2-40B4-BE49-F238E27FC236}">
                <a16:creationId xmlns:a16="http://schemas.microsoft.com/office/drawing/2014/main" id="{FE2BE125-0ABF-D06D-B2D2-0201973B1A5D}"/>
              </a:ext>
            </a:extLst>
          </p:cNvPr>
          <p:cNvSpPr txBox="1"/>
          <p:nvPr/>
        </p:nvSpPr>
        <p:spPr>
          <a:xfrm>
            <a:off x="803189" y="1791730"/>
            <a:ext cx="9625914" cy="1815882"/>
          </a:xfrm>
          <a:prstGeom prst="rect">
            <a:avLst/>
          </a:prstGeom>
          <a:noFill/>
        </p:spPr>
        <p:txBody>
          <a:bodyPr wrap="square" rtlCol="0">
            <a:spAutoFit/>
          </a:bodyPr>
          <a:lstStyle/>
          <a:p>
            <a:pPr marL="285750" indent="-285750">
              <a:buFont typeface="Arial" panose="020B0604020202020204" pitchFamily="34" charset="0"/>
              <a:buChar char="•"/>
            </a:pPr>
            <a:r>
              <a:rPr kumimoji="1" lang="en" altLang="zh-CN" sz="2800" dirty="0"/>
              <a:t>Cost</a:t>
            </a:r>
            <a:r>
              <a:rPr kumimoji="1" lang="zh-CN" altLang="en-US" sz="2800" dirty="0"/>
              <a:t> </a:t>
            </a:r>
            <a:r>
              <a:rPr kumimoji="1" lang="en-US" altLang="zh-CN" sz="2800" dirty="0"/>
              <a:t>Efficiency</a:t>
            </a:r>
          </a:p>
          <a:p>
            <a:pPr lvl="2"/>
            <a:r>
              <a:rPr kumimoji="1" lang="zh-CN" altLang="en-US" sz="2800" dirty="0"/>
              <a:t>      </a:t>
            </a:r>
            <a:r>
              <a:rPr kumimoji="1" lang="en-US" altLang="zh-CN" sz="2800" dirty="0"/>
              <a:t>-</a:t>
            </a:r>
            <a:r>
              <a:rPr kumimoji="1" lang="zh-CN" altLang="en-US" sz="2800" dirty="0"/>
              <a:t> </a:t>
            </a:r>
            <a:r>
              <a:rPr kumimoji="1" lang="en" altLang="zh-CN" sz="2800" dirty="0"/>
              <a:t>Pay only for actual compute time used </a:t>
            </a:r>
            <a:br>
              <a:rPr kumimoji="1" lang="en" altLang="zh-CN" sz="2800" dirty="0"/>
            </a:br>
            <a:r>
              <a:rPr kumimoji="1" lang="zh-CN" altLang="en-US" sz="2800" dirty="0"/>
              <a:t>      </a:t>
            </a:r>
            <a:r>
              <a:rPr kumimoji="1" lang="en-US" altLang="zh-CN" sz="2800" dirty="0"/>
              <a:t>-</a:t>
            </a:r>
            <a:r>
              <a:rPr kumimoji="1" lang="zh-CN" altLang="en-US" sz="2800" dirty="0"/>
              <a:t> </a:t>
            </a:r>
            <a:r>
              <a:rPr kumimoji="1" lang="en" altLang="zh-CN" sz="2800" dirty="0"/>
              <a:t>No idle resource costs </a:t>
            </a:r>
            <a:br>
              <a:rPr kumimoji="1" lang="en" altLang="zh-CN" sz="2800" dirty="0"/>
            </a:br>
            <a:endParaRPr kumimoji="1" lang="en" altLang="zh-CN" sz="2800" dirty="0"/>
          </a:p>
        </p:txBody>
      </p:sp>
      <p:sp>
        <p:nvSpPr>
          <p:cNvPr id="4" name="文本框 3">
            <a:extLst>
              <a:ext uri="{FF2B5EF4-FFF2-40B4-BE49-F238E27FC236}">
                <a16:creationId xmlns:a16="http://schemas.microsoft.com/office/drawing/2014/main" id="{B6CD1EB8-8612-AA69-A527-786639E51E5C}"/>
              </a:ext>
            </a:extLst>
          </p:cNvPr>
          <p:cNvSpPr txBox="1"/>
          <p:nvPr/>
        </p:nvSpPr>
        <p:spPr>
          <a:xfrm>
            <a:off x="803189" y="3367301"/>
            <a:ext cx="9625914" cy="1815882"/>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2800" dirty="0"/>
              <a:t>Auto-scaling</a:t>
            </a:r>
          </a:p>
          <a:p>
            <a:pPr lvl="2"/>
            <a:r>
              <a:rPr kumimoji="1" lang="zh-CN" altLang="en-US" sz="2800" dirty="0"/>
              <a:t>      </a:t>
            </a:r>
            <a:r>
              <a:rPr kumimoji="1" lang="en-US" altLang="zh-CN" sz="2800" dirty="0"/>
              <a:t>-</a:t>
            </a:r>
            <a:r>
              <a:rPr kumimoji="1" lang="zh-CN" altLang="en-US" sz="2800" dirty="0"/>
              <a:t> </a:t>
            </a:r>
            <a:r>
              <a:rPr kumimoji="1" lang="en" altLang="zh-CN" sz="2800" dirty="0"/>
              <a:t>Seamless handling of varying workloads</a:t>
            </a:r>
            <a:r>
              <a:rPr kumimoji="1" lang="zh-CN" altLang="en-US" sz="2800" dirty="0"/>
              <a:t> </a:t>
            </a:r>
            <a:endParaRPr kumimoji="1" lang="en-US" altLang="zh-CN" sz="2800" dirty="0"/>
          </a:p>
          <a:p>
            <a:pPr lvl="2"/>
            <a:r>
              <a:rPr kumimoji="1" lang="zh-CN" altLang="en-US" sz="2800" dirty="0"/>
              <a:t>      </a:t>
            </a:r>
            <a:r>
              <a:rPr kumimoji="1" lang="en-US" altLang="zh-CN" sz="2800" dirty="0"/>
              <a:t>-</a:t>
            </a:r>
            <a:r>
              <a:rPr kumimoji="1" lang="zh-CN" altLang="en-US" sz="2800" dirty="0"/>
              <a:t> </a:t>
            </a:r>
            <a:r>
              <a:rPr kumimoji="1" lang="en" altLang="zh-CN" sz="2800" dirty="0"/>
              <a:t>Instant scale-up/down based on demand</a:t>
            </a:r>
            <a:br>
              <a:rPr kumimoji="1" lang="en" altLang="zh-CN" sz="2800" dirty="0"/>
            </a:br>
            <a:endParaRPr kumimoji="1" lang="en" altLang="zh-CN" sz="2800" dirty="0"/>
          </a:p>
        </p:txBody>
      </p:sp>
      <p:sp>
        <p:nvSpPr>
          <p:cNvPr id="6" name="文本框 5">
            <a:extLst>
              <a:ext uri="{FF2B5EF4-FFF2-40B4-BE49-F238E27FC236}">
                <a16:creationId xmlns:a16="http://schemas.microsoft.com/office/drawing/2014/main" id="{1BD481DF-B362-625F-2966-291E01A374E6}"/>
              </a:ext>
            </a:extLst>
          </p:cNvPr>
          <p:cNvSpPr txBox="1"/>
          <p:nvPr/>
        </p:nvSpPr>
        <p:spPr>
          <a:xfrm>
            <a:off x="803189" y="5025081"/>
            <a:ext cx="9625914" cy="1815882"/>
          </a:xfrm>
          <a:prstGeom prst="rect">
            <a:avLst/>
          </a:prstGeom>
          <a:noFill/>
        </p:spPr>
        <p:txBody>
          <a:bodyPr wrap="square" rtlCol="0">
            <a:spAutoFit/>
          </a:bodyPr>
          <a:lstStyle/>
          <a:p>
            <a:pPr marL="285750" indent="-285750">
              <a:buFont typeface="Arial" panose="020B0604020202020204" pitchFamily="34" charset="0"/>
              <a:buChar char="•"/>
            </a:pPr>
            <a:r>
              <a:rPr kumimoji="1" lang="en" altLang="zh-CN" sz="2800" dirty="0"/>
              <a:t>Flexibility and Portability</a:t>
            </a:r>
          </a:p>
          <a:p>
            <a:r>
              <a:rPr kumimoji="1" lang="zh-CN" altLang="en-US" sz="2800" dirty="0"/>
              <a:t>      </a:t>
            </a:r>
            <a:r>
              <a:rPr kumimoji="1" lang="en-US" altLang="zh-CN" sz="2800" dirty="0"/>
              <a:t>-</a:t>
            </a:r>
            <a:r>
              <a:rPr kumimoji="1" lang="zh-CN" altLang="en-US" sz="2800" dirty="0"/>
              <a:t> </a:t>
            </a:r>
            <a:r>
              <a:rPr kumimoji="1" lang="en" altLang="zh-CN" sz="2800" dirty="0"/>
              <a:t>Easy to deploy across different environments</a:t>
            </a:r>
            <a:br>
              <a:rPr kumimoji="1" lang="en" altLang="zh-CN" sz="2800" dirty="0"/>
            </a:br>
            <a:r>
              <a:rPr kumimoji="1" lang="zh-CN" altLang="en-US" sz="2800" dirty="0"/>
              <a:t>      </a:t>
            </a:r>
            <a:r>
              <a:rPr kumimoji="1" lang="en-US" altLang="zh-CN" sz="2800" dirty="0"/>
              <a:t>-</a:t>
            </a:r>
            <a:r>
              <a:rPr kumimoji="1" lang="zh-CN" altLang="en-US" sz="2800" dirty="0"/>
              <a:t> </a:t>
            </a:r>
            <a:r>
              <a:rPr lang="en" altLang="zh-CN" sz="2800" dirty="0"/>
              <a:t>Less infrastructure management</a:t>
            </a:r>
            <a:br>
              <a:rPr kumimoji="1" lang="en" altLang="zh-CN" sz="2800" dirty="0"/>
            </a:br>
            <a:endParaRPr kumimoji="1" lang="en" altLang="zh-CN" sz="2800" dirty="0"/>
          </a:p>
        </p:txBody>
      </p:sp>
    </p:spTree>
    <p:extLst>
      <p:ext uri="{BB962C8B-B14F-4D97-AF65-F5344CB8AC3E}">
        <p14:creationId xmlns:p14="http://schemas.microsoft.com/office/powerpoint/2010/main" val="4110020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3"/>
          <p:cNvSpPr txBox="1">
            <a:spLocks noGrp="1"/>
          </p:cNvSpPr>
          <p:nvPr>
            <p:ph type="title"/>
          </p:nvPr>
        </p:nvSpPr>
        <p:spPr>
          <a:xfrm>
            <a:off x="161925" y="0"/>
            <a:ext cx="8343900" cy="1124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US" altLang="zh-CN" dirty="0">
                <a:latin typeface="Montserrat"/>
                <a:ea typeface="Montserrat"/>
                <a:cs typeface="Montserrat"/>
                <a:sym typeface="Montserrat"/>
              </a:rPr>
              <a:t>Build</a:t>
            </a:r>
            <a:r>
              <a:rPr lang="zh-CN" altLang="en-US" dirty="0">
                <a:latin typeface="Montserrat"/>
                <a:ea typeface="Montserrat"/>
                <a:cs typeface="Montserrat"/>
                <a:sym typeface="Montserrat"/>
              </a:rPr>
              <a:t> </a:t>
            </a:r>
            <a:r>
              <a:rPr lang="en-US" altLang="zh-CN" dirty="0">
                <a:latin typeface="Montserrat"/>
                <a:ea typeface="Montserrat"/>
                <a:cs typeface="Montserrat"/>
                <a:sym typeface="Montserrat"/>
              </a:rPr>
              <a:t>&amp;</a:t>
            </a:r>
            <a:r>
              <a:rPr lang="zh-CN" altLang="en-US" dirty="0">
                <a:latin typeface="Montserrat"/>
                <a:ea typeface="Montserrat"/>
                <a:cs typeface="Montserrat"/>
                <a:sym typeface="Montserrat"/>
              </a:rPr>
              <a:t> </a:t>
            </a:r>
            <a:r>
              <a:rPr lang="en-US" altLang="zh-CN" dirty="0">
                <a:latin typeface="Montserrat"/>
                <a:ea typeface="Montserrat"/>
                <a:cs typeface="Montserrat"/>
                <a:sym typeface="Montserrat"/>
              </a:rPr>
              <a:t>Scale</a:t>
            </a:r>
            <a:r>
              <a:rPr lang="zh-CN" altLang="en-US" dirty="0">
                <a:latin typeface="Montserrat"/>
                <a:ea typeface="Montserrat"/>
                <a:cs typeface="Montserrat"/>
                <a:sym typeface="Montserrat"/>
              </a:rPr>
              <a:t> </a:t>
            </a:r>
            <a:r>
              <a:rPr lang="en-US" altLang="zh-CN" dirty="0">
                <a:latin typeface="Montserrat"/>
                <a:ea typeface="Montserrat"/>
                <a:cs typeface="Montserrat"/>
                <a:sym typeface="Montserrat"/>
              </a:rPr>
              <a:t>Compound</a:t>
            </a:r>
            <a:r>
              <a:rPr lang="zh-CN" altLang="en-US" dirty="0">
                <a:latin typeface="Montserrat"/>
                <a:ea typeface="Montserrat"/>
                <a:cs typeface="Montserrat"/>
                <a:sym typeface="Montserrat"/>
              </a:rPr>
              <a:t> </a:t>
            </a:r>
            <a:r>
              <a:rPr lang="en-US" altLang="zh-CN" dirty="0">
                <a:latin typeface="Montserrat"/>
                <a:ea typeface="Montserrat"/>
                <a:cs typeface="Montserrat"/>
                <a:sym typeface="Montserrat"/>
              </a:rPr>
              <a:t>AI</a:t>
            </a:r>
            <a:r>
              <a:rPr lang="zh-CN" altLang="en-US" dirty="0">
                <a:latin typeface="Montserrat"/>
                <a:ea typeface="Montserrat"/>
                <a:cs typeface="Montserrat"/>
                <a:sym typeface="Montserrat"/>
              </a:rPr>
              <a:t> </a:t>
            </a:r>
            <a:r>
              <a:rPr lang="en-US" altLang="zh-CN" dirty="0">
                <a:latin typeface="Montserrat"/>
                <a:ea typeface="Montserrat"/>
                <a:cs typeface="Montserrat"/>
                <a:sym typeface="Montserrat"/>
              </a:rPr>
              <a:t>System</a:t>
            </a:r>
            <a:endParaRPr dirty="0">
              <a:latin typeface="Montserrat"/>
              <a:ea typeface="Montserrat"/>
              <a:cs typeface="Montserrat"/>
              <a:sym typeface="Montserrat"/>
            </a:endParaRPr>
          </a:p>
        </p:txBody>
      </p:sp>
      <p:grpSp>
        <p:nvGrpSpPr>
          <p:cNvPr id="18" name="Google Shape;255;p40">
            <a:extLst>
              <a:ext uri="{FF2B5EF4-FFF2-40B4-BE49-F238E27FC236}">
                <a16:creationId xmlns:a16="http://schemas.microsoft.com/office/drawing/2014/main" id="{3BFB0E6E-AA05-1F43-D547-B64EDC89B526}"/>
              </a:ext>
            </a:extLst>
          </p:cNvPr>
          <p:cNvGrpSpPr/>
          <p:nvPr/>
        </p:nvGrpSpPr>
        <p:grpSpPr>
          <a:xfrm>
            <a:off x="3807267" y="2164833"/>
            <a:ext cx="4233600" cy="4233600"/>
            <a:chOff x="2820225" y="891450"/>
            <a:chExt cx="3175200" cy="3175200"/>
          </a:xfrm>
        </p:grpSpPr>
        <p:sp>
          <p:nvSpPr>
            <p:cNvPr id="19" name="Google Shape;256;p40">
              <a:extLst>
                <a:ext uri="{FF2B5EF4-FFF2-40B4-BE49-F238E27FC236}">
                  <a16:creationId xmlns:a16="http://schemas.microsoft.com/office/drawing/2014/main" id="{A42280B1-2375-C772-11D7-838D2C3E00C8}"/>
                </a:ext>
              </a:extLst>
            </p:cNvPr>
            <p:cNvSpPr/>
            <p:nvPr/>
          </p:nvSpPr>
          <p:spPr>
            <a:xfrm rot="10800000">
              <a:off x="2820225" y="891450"/>
              <a:ext cx="3175200" cy="3175200"/>
            </a:xfrm>
            <a:prstGeom prst="blockArc">
              <a:avLst>
                <a:gd name="adj1" fmla="val 5399801"/>
                <a:gd name="adj2" fmla="val 3012680"/>
                <a:gd name="adj3" fmla="val 6939"/>
              </a:avLst>
            </a:prstGeom>
            <a:solidFill>
              <a:srgbClr val="CFFDB9"/>
            </a:solidFill>
            <a:ln>
              <a:noFill/>
            </a:ln>
          </p:spPr>
          <p:txBody>
            <a:bodyPr spcFirstLastPara="1" wrap="square" lIns="121900" tIns="121900" rIns="121900" bIns="121900" anchor="ctr" anchorCtr="0">
              <a:noAutofit/>
            </a:bodyPr>
            <a:lstStyle/>
            <a:p>
              <a:endParaRPr sz="1867"/>
            </a:p>
          </p:txBody>
        </p:sp>
        <p:sp>
          <p:nvSpPr>
            <p:cNvPr id="20" name="Google Shape;257;p40">
              <a:extLst>
                <a:ext uri="{FF2B5EF4-FFF2-40B4-BE49-F238E27FC236}">
                  <a16:creationId xmlns:a16="http://schemas.microsoft.com/office/drawing/2014/main" id="{DF6A4E7A-5FC7-ED86-33AC-FD71E27FE99E}"/>
                </a:ext>
              </a:extLst>
            </p:cNvPr>
            <p:cNvSpPr/>
            <p:nvPr/>
          </p:nvSpPr>
          <p:spPr>
            <a:xfrm rot="10800000">
              <a:off x="3175023" y="1179900"/>
              <a:ext cx="450600" cy="450600"/>
            </a:xfrm>
            <a:prstGeom prst="rtTriangle">
              <a:avLst/>
            </a:prstGeom>
            <a:solidFill>
              <a:srgbClr val="CFFDB9"/>
            </a:solidFill>
            <a:ln>
              <a:noFill/>
            </a:ln>
          </p:spPr>
          <p:txBody>
            <a:bodyPr spcFirstLastPara="1" wrap="square" lIns="121900" tIns="121900" rIns="121900" bIns="121900" anchor="ctr" anchorCtr="0">
              <a:noAutofit/>
            </a:bodyPr>
            <a:lstStyle/>
            <a:p>
              <a:endParaRPr sz="1867"/>
            </a:p>
          </p:txBody>
        </p:sp>
      </p:grpSp>
      <p:grpSp>
        <p:nvGrpSpPr>
          <p:cNvPr id="21" name="Google Shape;258;p40">
            <a:extLst>
              <a:ext uri="{FF2B5EF4-FFF2-40B4-BE49-F238E27FC236}">
                <a16:creationId xmlns:a16="http://schemas.microsoft.com/office/drawing/2014/main" id="{509C91EA-06A7-227A-2A58-34197466F690}"/>
              </a:ext>
            </a:extLst>
          </p:cNvPr>
          <p:cNvGrpSpPr/>
          <p:nvPr/>
        </p:nvGrpSpPr>
        <p:grpSpPr>
          <a:xfrm>
            <a:off x="7192026" y="4206432"/>
            <a:ext cx="2319453" cy="1798951"/>
            <a:chOff x="5130375" y="2422675"/>
            <a:chExt cx="1332304" cy="1033326"/>
          </a:xfrm>
        </p:grpSpPr>
        <p:sp>
          <p:nvSpPr>
            <p:cNvPr id="22" name="Google Shape;259;p40">
              <a:extLst>
                <a:ext uri="{FF2B5EF4-FFF2-40B4-BE49-F238E27FC236}">
                  <a16:creationId xmlns:a16="http://schemas.microsoft.com/office/drawing/2014/main" id="{387BFE12-DDA3-E9A4-0092-6A2E314E6F51}"/>
                </a:ext>
              </a:extLst>
            </p:cNvPr>
            <p:cNvSpPr/>
            <p:nvPr/>
          </p:nvSpPr>
          <p:spPr>
            <a:xfrm>
              <a:off x="5130379" y="2707676"/>
              <a:ext cx="1332300" cy="748325"/>
            </a:xfrm>
            <a:prstGeom prst="rect">
              <a:avLst/>
            </a:prstGeom>
            <a:solidFill>
              <a:srgbClr val="8E7CC3"/>
            </a:solidFill>
            <a:ln>
              <a:noFill/>
            </a:ln>
          </p:spPr>
          <p:txBody>
            <a:bodyPr spcFirstLastPara="1" wrap="square" lIns="121900" tIns="121900" rIns="121900" bIns="121900" anchor="t" anchorCtr="0">
              <a:noAutofit/>
            </a:bodyPr>
            <a:lstStyle/>
            <a:p>
              <a:r>
                <a:rPr lang="en" sz="1200" dirty="0">
                  <a:solidFill>
                    <a:srgbClr val="FFFFFF"/>
                  </a:solidFill>
                  <a:latin typeface="Roboto"/>
                  <a:ea typeface="Roboto"/>
                  <a:cs typeface="Roboto"/>
                  <a:sym typeface="Roboto"/>
                </a:rPr>
                <a:t>- autoscaling</a:t>
              </a:r>
              <a:endParaRPr sz="1200" dirty="0">
                <a:solidFill>
                  <a:srgbClr val="FFFFFF"/>
                </a:solidFill>
                <a:latin typeface="Roboto"/>
                <a:ea typeface="Roboto"/>
                <a:cs typeface="Roboto"/>
                <a:sym typeface="Roboto"/>
              </a:endParaRPr>
            </a:p>
            <a:p>
              <a:r>
                <a:rPr lang="en" sz="1200" dirty="0">
                  <a:solidFill>
                    <a:srgbClr val="FFFFFF"/>
                  </a:solidFill>
                  <a:latin typeface="Roboto"/>
                  <a:ea typeface="Roboto"/>
                  <a:cs typeface="Roboto"/>
                  <a:sym typeface="Roboto"/>
                </a:rPr>
                <a:t>- fast cold-start</a:t>
              </a:r>
              <a:endParaRPr sz="1200" dirty="0">
                <a:solidFill>
                  <a:srgbClr val="FFFFFF"/>
                </a:solidFill>
                <a:latin typeface="Roboto"/>
                <a:ea typeface="Roboto"/>
                <a:cs typeface="Roboto"/>
                <a:sym typeface="Roboto"/>
              </a:endParaRPr>
            </a:p>
            <a:p>
              <a:r>
                <a:rPr lang="en" sz="1200" dirty="0">
                  <a:solidFill>
                    <a:srgbClr val="FFFFFF"/>
                  </a:solidFill>
                  <a:latin typeface="Roboto"/>
                  <a:ea typeface="Roboto"/>
                  <a:cs typeface="Roboto"/>
                  <a:sym typeface="Roboto"/>
                </a:rPr>
                <a:t>- deployment management</a:t>
              </a:r>
              <a:endParaRPr sz="1200" dirty="0">
                <a:solidFill>
                  <a:srgbClr val="FFFFFF"/>
                </a:solidFill>
                <a:latin typeface="Roboto"/>
                <a:ea typeface="Roboto"/>
                <a:cs typeface="Roboto"/>
                <a:sym typeface="Roboto"/>
              </a:endParaRPr>
            </a:p>
            <a:p>
              <a:r>
                <a:rPr lang="en" sz="1200" dirty="0">
                  <a:solidFill>
                    <a:srgbClr val="FFFFFF"/>
                  </a:solidFill>
                  <a:latin typeface="Roboto"/>
                  <a:ea typeface="Roboto"/>
                  <a:cs typeface="Roboto"/>
                  <a:sym typeface="Roboto"/>
                </a:rPr>
                <a:t>- multi-model orchestration</a:t>
              </a:r>
              <a:endParaRPr sz="1200" dirty="0">
                <a:solidFill>
                  <a:srgbClr val="FFFFFF"/>
                </a:solidFill>
                <a:latin typeface="Roboto"/>
                <a:ea typeface="Roboto"/>
                <a:cs typeface="Roboto"/>
                <a:sym typeface="Roboto"/>
              </a:endParaRPr>
            </a:p>
            <a:p>
              <a:r>
                <a:rPr lang="en" sz="1200" dirty="0">
                  <a:solidFill>
                    <a:srgbClr val="FFFFFF"/>
                  </a:solidFill>
                  <a:latin typeface="Roboto"/>
                  <a:ea typeface="Roboto"/>
                  <a:cs typeface="Roboto"/>
                  <a:sym typeface="Roboto"/>
                </a:rPr>
                <a:t>- resource &amp; cost management</a:t>
              </a:r>
              <a:endParaRPr sz="1200" dirty="0">
                <a:solidFill>
                  <a:srgbClr val="FFFFFF"/>
                </a:solidFill>
              </a:endParaRPr>
            </a:p>
          </p:txBody>
        </p:sp>
        <p:sp>
          <p:nvSpPr>
            <p:cNvPr id="23" name="Google Shape;260;p40">
              <a:extLst>
                <a:ext uri="{FF2B5EF4-FFF2-40B4-BE49-F238E27FC236}">
                  <a16:creationId xmlns:a16="http://schemas.microsoft.com/office/drawing/2014/main" id="{F067B320-A21E-7970-06BE-F50A81435621}"/>
                </a:ext>
              </a:extLst>
            </p:cNvPr>
            <p:cNvSpPr/>
            <p:nvPr/>
          </p:nvSpPr>
          <p:spPr>
            <a:xfrm>
              <a:off x="5130375" y="2422675"/>
              <a:ext cx="1332300" cy="285000"/>
            </a:xfrm>
            <a:prstGeom prst="round1Rect">
              <a:avLst>
                <a:gd name="adj" fmla="val 50000"/>
              </a:avLst>
            </a:prstGeom>
            <a:solidFill>
              <a:srgbClr val="085630"/>
            </a:solidFill>
            <a:ln>
              <a:noFill/>
            </a:ln>
          </p:spPr>
          <p:txBody>
            <a:bodyPr spcFirstLastPara="1" wrap="square" lIns="121900" tIns="121900" rIns="121900" bIns="121900" anchor="ctr" anchorCtr="0">
              <a:noAutofit/>
            </a:bodyPr>
            <a:lstStyle/>
            <a:p>
              <a:pPr algn="ctr"/>
              <a:r>
                <a:rPr lang="en" sz="1467" b="1" dirty="0">
                  <a:solidFill>
                    <a:schemeClr val="lt1"/>
                  </a:solidFill>
                  <a:latin typeface="Roboto"/>
                  <a:ea typeface="Roboto"/>
                  <a:cs typeface="Roboto"/>
                  <a:sym typeface="Roboto"/>
                </a:rPr>
                <a:t>Compute Infrastructure</a:t>
              </a:r>
              <a:endParaRPr sz="933" dirty="0">
                <a:solidFill>
                  <a:srgbClr val="FFFFFF"/>
                </a:solidFill>
                <a:latin typeface="Roboto"/>
                <a:ea typeface="Roboto"/>
                <a:cs typeface="Roboto"/>
                <a:sym typeface="Roboto"/>
              </a:endParaRPr>
            </a:p>
          </p:txBody>
        </p:sp>
      </p:grpSp>
      <p:grpSp>
        <p:nvGrpSpPr>
          <p:cNvPr id="24" name="Google Shape;261;p40">
            <a:extLst>
              <a:ext uri="{FF2B5EF4-FFF2-40B4-BE49-F238E27FC236}">
                <a16:creationId xmlns:a16="http://schemas.microsoft.com/office/drawing/2014/main" id="{1799A879-B863-56D7-AD63-6BBD630528FC}"/>
              </a:ext>
            </a:extLst>
          </p:cNvPr>
          <p:cNvGrpSpPr/>
          <p:nvPr/>
        </p:nvGrpSpPr>
        <p:grpSpPr>
          <a:xfrm>
            <a:off x="4931455" y="1921986"/>
            <a:ext cx="2184096" cy="1433313"/>
            <a:chOff x="3798075" y="709250"/>
            <a:chExt cx="1332307" cy="976194"/>
          </a:xfrm>
        </p:grpSpPr>
        <p:sp>
          <p:nvSpPr>
            <p:cNvPr id="25" name="Google Shape;262;p40">
              <a:extLst>
                <a:ext uri="{FF2B5EF4-FFF2-40B4-BE49-F238E27FC236}">
                  <a16:creationId xmlns:a16="http://schemas.microsoft.com/office/drawing/2014/main" id="{1A8ADF19-8028-9267-123C-080C5588701F}"/>
                </a:ext>
              </a:extLst>
            </p:cNvPr>
            <p:cNvSpPr/>
            <p:nvPr/>
          </p:nvSpPr>
          <p:spPr>
            <a:xfrm>
              <a:off x="3798082" y="994244"/>
              <a:ext cx="1332300" cy="691200"/>
            </a:xfrm>
            <a:prstGeom prst="rect">
              <a:avLst/>
            </a:prstGeom>
            <a:solidFill>
              <a:srgbClr val="8E7CC3"/>
            </a:solidFill>
            <a:ln>
              <a:noFill/>
            </a:ln>
          </p:spPr>
          <p:txBody>
            <a:bodyPr spcFirstLastPara="1" wrap="square" lIns="121900" tIns="121900" rIns="121900" bIns="121900" anchor="t" anchorCtr="0">
              <a:noAutofit/>
            </a:bodyPr>
            <a:lstStyle/>
            <a:p>
              <a:r>
                <a:rPr lang="en" sz="1200">
                  <a:solidFill>
                    <a:srgbClr val="FFFFFF"/>
                  </a:solidFill>
                  <a:latin typeface="Roboto"/>
                  <a:ea typeface="Roboto"/>
                  <a:cs typeface="Roboto"/>
                  <a:sym typeface="Roboto"/>
                </a:rPr>
                <a:t>- batching</a:t>
              </a:r>
              <a:endParaRPr sz="1200">
                <a:solidFill>
                  <a:srgbClr val="FFFFFF"/>
                </a:solidFill>
                <a:latin typeface="Roboto"/>
                <a:ea typeface="Roboto"/>
                <a:cs typeface="Roboto"/>
                <a:sym typeface="Roboto"/>
              </a:endParaRPr>
            </a:p>
            <a:p>
              <a:r>
                <a:rPr lang="en" sz="1200">
                  <a:solidFill>
                    <a:srgbClr val="FFFFFF"/>
                  </a:solidFill>
                  <a:latin typeface="Roboto"/>
                  <a:ea typeface="Roboto"/>
                  <a:cs typeface="Roboto"/>
                  <a:sym typeface="Roboto"/>
                </a:rPr>
                <a:t>- quantization</a:t>
              </a:r>
              <a:endParaRPr sz="1200">
                <a:solidFill>
                  <a:srgbClr val="FFFFFF"/>
                </a:solidFill>
                <a:latin typeface="Roboto"/>
                <a:ea typeface="Roboto"/>
                <a:cs typeface="Roboto"/>
                <a:sym typeface="Roboto"/>
              </a:endParaRPr>
            </a:p>
            <a:p>
              <a:r>
                <a:rPr lang="en" sz="1200">
                  <a:solidFill>
                    <a:srgbClr val="FFFFFF"/>
                  </a:solidFill>
                  <a:latin typeface="Roboto"/>
                  <a:ea typeface="Roboto"/>
                  <a:cs typeface="Roboto"/>
                  <a:sym typeface="Roboto"/>
                </a:rPr>
                <a:t>- attention optimizations</a:t>
              </a:r>
              <a:endParaRPr sz="1200">
                <a:solidFill>
                  <a:srgbClr val="FFFFFF"/>
                </a:solidFill>
                <a:latin typeface="Roboto"/>
                <a:ea typeface="Roboto"/>
                <a:cs typeface="Roboto"/>
                <a:sym typeface="Roboto"/>
              </a:endParaRPr>
            </a:p>
            <a:p>
              <a:r>
                <a:rPr lang="en" sz="1200">
                  <a:solidFill>
                    <a:srgbClr val="FFFFFF"/>
                  </a:solidFill>
                  <a:latin typeface="Roboto"/>
                  <a:ea typeface="Roboto"/>
                  <a:cs typeface="Roboto"/>
                  <a:sym typeface="Roboto"/>
                </a:rPr>
                <a:t>- tensor/pipeline parallelism</a:t>
              </a:r>
              <a:endParaRPr sz="2000">
                <a:solidFill>
                  <a:srgbClr val="FFFFFF"/>
                </a:solidFill>
              </a:endParaRPr>
            </a:p>
          </p:txBody>
        </p:sp>
        <p:sp>
          <p:nvSpPr>
            <p:cNvPr id="26" name="Google Shape;263;p40">
              <a:extLst>
                <a:ext uri="{FF2B5EF4-FFF2-40B4-BE49-F238E27FC236}">
                  <a16:creationId xmlns:a16="http://schemas.microsoft.com/office/drawing/2014/main" id="{5734C2A6-7928-1094-C5EF-028335180751}"/>
                </a:ext>
              </a:extLst>
            </p:cNvPr>
            <p:cNvSpPr/>
            <p:nvPr/>
          </p:nvSpPr>
          <p:spPr>
            <a:xfrm>
              <a:off x="3798075" y="709250"/>
              <a:ext cx="1332300" cy="285000"/>
            </a:xfrm>
            <a:prstGeom prst="round1Rect">
              <a:avLst>
                <a:gd name="adj" fmla="val 50000"/>
              </a:avLst>
            </a:prstGeom>
            <a:solidFill>
              <a:srgbClr val="085630"/>
            </a:solidFill>
            <a:ln>
              <a:noFill/>
            </a:ln>
          </p:spPr>
          <p:txBody>
            <a:bodyPr spcFirstLastPara="1" wrap="square" lIns="121900" tIns="121900" rIns="121900" bIns="121900" anchor="ctr" anchorCtr="0">
              <a:noAutofit/>
            </a:bodyPr>
            <a:lstStyle/>
            <a:p>
              <a:pPr algn="ctr"/>
              <a:r>
                <a:rPr lang="en" sz="1600" b="1">
                  <a:solidFill>
                    <a:srgbClr val="FFFFFF"/>
                  </a:solidFill>
                  <a:latin typeface="Roboto"/>
                  <a:ea typeface="Roboto"/>
                  <a:cs typeface="Roboto"/>
                  <a:sym typeface="Roboto"/>
                </a:rPr>
                <a:t>Model Inference</a:t>
              </a:r>
              <a:endParaRPr sz="2133" b="1">
                <a:solidFill>
                  <a:srgbClr val="FFFFFF"/>
                </a:solidFill>
              </a:endParaRPr>
            </a:p>
          </p:txBody>
        </p:sp>
      </p:grpSp>
      <p:grpSp>
        <p:nvGrpSpPr>
          <p:cNvPr id="27" name="Google Shape;264;p40">
            <a:extLst>
              <a:ext uri="{FF2B5EF4-FFF2-40B4-BE49-F238E27FC236}">
                <a16:creationId xmlns:a16="http://schemas.microsoft.com/office/drawing/2014/main" id="{C3F98C5C-8965-50B7-A635-E44200228745}"/>
              </a:ext>
            </a:extLst>
          </p:cNvPr>
          <p:cNvGrpSpPr/>
          <p:nvPr/>
        </p:nvGrpSpPr>
        <p:grpSpPr>
          <a:xfrm>
            <a:off x="2928067" y="4206301"/>
            <a:ext cx="2184087" cy="1592439"/>
            <a:chOff x="2465773" y="2422675"/>
            <a:chExt cx="1332302" cy="971394"/>
          </a:xfrm>
        </p:grpSpPr>
        <p:sp>
          <p:nvSpPr>
            <p:cNvPr id="28" name="Google Shape;265;p40">
              <a:extLst>
                <a:ext uri="{FF2B5EF4-FFF2-40B4-BE49-F238E27FC236}">
                  <a16:creationId xmlns:a16="http://schemas.microsoft.com/office/drawing/2014/main" id="{9EA7B9EF-E41B-5770-D606-2B73B70A6095}"/>
                </a:ext>
              </a:extLst>
            </p:cNvPr>
            <p:cNvSpPr/>
            <p:nvPr/>
          </p:nvSpPr>
          <p:spPr>
            <a:xfrm>
              <a:off x="2465773" y="2707669"/>
              <a:ext cx="1332300" cy="686400"/>
            </a:xfrm>
            <a:prstGeom prst="rect">
              <a:avLst/>
            </a:prstGeom>
            <a:solidFill>
              <a:srgbClr val="8E7CC3"/>
            </a:solidFill>
            <a:ln>
              <a:noFill/>
            </a:ln>
          </p:spPr>
          <p:txBody>
            <a:bodyPr spcFirstLastPara="1" wrap="square" lIns="121900" tIns="121900" rIns="121900" bIns="121900" anchor="t" anchorCtr="0">
              <a:noAutofit/>
            </a:bodyPr>
            <a:lstStyle/>
            <a:p>
              <a:r>
                <a:rPr lang="en" sz="1200">
                  <a:solidFill>
                    <a:srgbClr val="FFFFFF"/>
                  </a:solidFill>
                  <a:latin typeface="Roboto"/>
                  <a:ea typeface="Roboto"/>
                  <a:cs typeface="Roboto"/>
                  <a:sym typeface="Roboto"/>
                </a:rPr>
                <a:t>- business logic</a:t>
              </a:r>
              <a:endParaRPr sz="1200">
                <a:solidFill>
                  <a:srgbClr val="FFFFFF"/>
                </a:solidFill>
                <a:latin typeface="Roboto"/>
                <a:ea typeface="Roboto"/>
                <a:cs typeface="Roboto"/>
                <a:sym typeface="Roboto"/>
              </a:endParaRPr>
            </a:p>
            <a:p>
              <a:r>
                <a:rPr lang="en" sz="1200">
                  <a:solidFill>
                    <a:srgbClr val="FFFFFF"/>
                  </a:solidFill>
                  <a:latin typeface="Roboto"/>
                  <a:ea typeface="Roboto"/>
                  <a:cs typeface="Roboto"/>
                  <a:sym typeface="Roboto"/>
                </a:rPr>
                <a:t>- inference code</a:t>
              </a:r>
              <a:endParaRPr sz="1200">
                <a:solidFill>
                  <a:srgbClr val="FFFFFF"/>
                </a:solidFill>
                <a:latin typeface="Roboto"/>
                <a:ea typeface="Roboto"/>
                <a:cs typeface="Roboto"/>
                <a:sym typeface="Roboto"/>
              </a:endParaRPr>
            </a:p>
            <a:p>
              <a:r>
                <a:rPr lang="en" sz="1200">
                  <a:solidFill>
                    <a:srgbClr val="FFFFFF"/>
                  </a:solidFill>
                  <a:latin typeface="Roboto"/>
                  <a:ea typeface="Roboto"/>
                  <a:cs typeface="Roboto"/>
                  <a:sym typeface="Roboto"/>
                </a:rPr>
                <a:t>- batching/scaling customization</a:t>
              </a:r>
              <a:endParaRPr sz="1200">
                <a:solidFill>
                  <a:srgbClr val="FFFFFF"/>
                </a:solidFill>
                <a:latin typeface="Roboto"/>
                <a:ea typeface="Roboto"/>
                <a:cs typeface="Roboto"/>
                <a:sym typeface="Roboto"/>
              </a:endParaRPr>
            </a:p>
            <a:p>
              <a:r>
                <a:rPr lang="en" sz="1200">
                  <a:solidFill>
                    <a:srgbClr val="FFFFFF"/>
                  </a:solidFill>
                  <a:latin typeface="Roboto"/>
                  <a:ea typeface="Roboto"/>
                  <a:cs typeface="Roboto"/>
                  <a:sym typeface="Roboto"/>
                </a:rPr>
                <a:t>- model composition</a:t>
              </a:r>
              <a:endParaRPr sz="1200">
                <a:solidFill>
                  <a:srgbClr val="FFFFFF"/>
                </a:solidFill>
              </a:endParaRPr>
            </a:p>
          </p:txBody>
        </p:sp>
        <p:sp>
          <p:nvSpPr>
            <p:cNvPr id="29" name="Google Shape;266;p40">
              <a:extLst>
                <a:ext uri="{FF2B5EF4-FFF2-40B4-BE49-F238E27FC236}">
                  <a16:creationId xmlns:a16="http://schemas.microsoft.com/office/drawing/2014/main" id="{513D39F3-4787-7A27-E3E2-940C9E84051A}"/>
                </a:ext>
              </a:extLst>
            </p:cNvPr>
            <p:cNvSpPr/>
            <p:nvPr/>
          </p:nvSpPr>
          <p:spPr>
            <a:xfrm>
              <a:off x="2465775" y="2422675"/>
              <a:ext cx="1332300" cy="285000"/>
            </a:xfrm>
            <a:prstGeom prst="round1Rect">
              <a:avLst>
                <a:gd name="adj" fmla="val 50000"/>
              </a:avLst>
            </a:prstGeom>
            <a:solidFill>
              <a:srgbClr val="085630"/>
            </a:solidFill>
            <a:ln>
              <a:noFill/>
            </a:ln>
          </p:spPr>
          <p:txBody>
            <a:bodyPr spcFirstLastPara="1" wrap="square" lIns="121900" tIns="121900" rIns="121900" bIns="121900" anchor="ctr" anchorCtr="0">
              <a:noAutofit/>
            </a:bodyPr>
            <a:lstStyle/>
            <a:p>
              <a:pPr algn="ctr"/>
              <a:r>
                <a:rPr lang="en" sz="1467" b="1">
                  <a:solidFill>
                    <a:schemeClr val="lt1"/>
                  </a:solidFill>
                  <a:latin typeface="Roboto"/>
                  <a:ea typeface="Roboto"/>
                  <a:cs typeface="Roboto"/>
                  <a:sym typeface="Roboto"/>
                </a:rPr>
                <a:t>Application Code</a:t>
              </a:r>
              <a:endParaRPr sz="933">
                <a:solidFill>
                  <a:srgbClr val="FFFFFF"/>
                </a:solidFill>
                <a:latin typeface="Roboto"/>
                <a:ea typeface="Roboto"/>
                <a:cs typeface="Roboto"/>
                <a:sym typeface="Roboto"/>
              </a:endParaRPr>
            </a:p>
          </p:txBody>
        </p:sp>
      </p:grpSp>
    </p:spTree>
    <p:extLst>
      <p:ext uri="{BB962C8B-B14F-4D97-AF65-F5344CB8AC3E}">
        <p14:creationId xmlns:p14="http://schemas.microsoft.com/office/powerpoint/2010/main" val="2332465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3"/>
          <p:cNvSpPr txBox="1">
            <a:spLocks noGrp="1"/>
          </p:cNvSpPr>
          <p:nvPr>
            <p:ph type="title"/>
          </p:nvPr>
        </p:nvSpPr>
        <p:spPr>
          <a:xfrm>
            <a:off x="161925" y="0"/>
            <a:ext cx="8343900" cy="1124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US" altLang="zh-CN" dirty="0">
                <a:latin typeface="Montserrat"/>
                <a:ea typeface="Montserrat"/>
                <a:cs typeface="Montserrat"/>
                <a:sym typeface="Montserrat"/>
              </a:rPr>
              <a:t>Application</a:t>
            </a:r>
            <a:r>
              <a:rPr lang="zh-CN" altLang="en-US" dirty="0">
                <a:latin typeface="Montserrat"/>
                <a:ea typeface="Montserrat"/>
                <a:cs typeface="Montserrat"/>
                <a:sym typeface="Montserrat"/>
              </a:rPr>
              <a:t> </a:t>
            </a:r>
            <a:r>
              <a:rPr lang="en-US" altLang="zh-CN" dirty="0">
                <a:latin typeface="Montserrat"/>
                <a:ea typeface="Montserrat"/>
                <a:cs typeface="Montserrat"/>
                <a:sym typeface="Montserrat"/>
              </a:rPr>
              <a:t>Code</a:t>
            </a:r>
            <a:endParaRPr dirty="0">
              <a:latin typeface="Montserrat"/>
              <a:ea typeface="Montserrat"/>
              <a:cs typeface="Montserrat"/>
              <a:sym typeface="Montserrat"/>
            </a:endParaRPr>
          </a:p>
        </p:txBody>
      </p:sp>
      <p:sp>
        <p:nvSpPr>
          <p:cNvPr id="10" name="Google Shape;45;p3">
            <a:extLst>
              <a:ext uri="{FF2B5EF4-FFF2-40B4-BE49-F238E27FC236}">
                <a16:creationId xmlns:a16="http://schemas.microsoft.com/office/drawing/2014/main" id="{F544D725-11C4-9E48-6570-17766E6AE8EF}"/>
              </a:ext>
            </a:extLst>
          </p:cNvPr>
          <p:cNvSpPr txBox="1">
            <a:spLocks/>
          </p:cNvSpPr>
          <p:nvPr/>
        </p:nvSpPr>
        <p:spPr>
          <a:xfrm>
            <a:off x="360228" y="1371334"/>
            <a:ext cx="10337150" cy="548666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000"/>
              <a:buFont typeface="Play"/>
              <a:buNone/>
              <a:defRPr sz="3600" b="0" i="0" u="none" strike="noStrike" cap="none">
                <a:solidFill>
                  <a:schemeClr val="lt1"/>
                </a:solidFill>
                <a:latin typeface="Play"/>
                <a:ea typeface="Play"/>
                <a:cs typeface="Play"/>
                <a:sym typeface="Pla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chemeClr val="dk1"/>
              </a:buClr>
              <a:buSzPts val="4400"/>
            </a:pPr>
            <a:r>
              <a:rPr lang="en-US" altLang="zh-CN" sz="2400" dirty="0">
                <a:solidFill>
                  <a:schemeClr val="tx1"/>
                </a:solidFill>
                <a:latin typeface="Montserrat"/>
                <a:ea typeface="Montserrat"/>
                <a:cs typeface="Montserrat"/>
                <a:sym typeface="Montserrat"/>
              </a:rPr>
              <a:t>Requirements</a:t>
            </a:r>
            <a:r>
              <a:rPr lang="zh-CN" altLang="en-US" sz="2400" dirty="0">
                <a:solidFill>
                  <a:schemeClr val="tx1"/>
                </a:solidFill>
                <a:latin typeface="Montserrat"/>
                <a:ea typeface="Montserrat"/>
                <a:cs typeface="Montserrat"/>
                <a:sym typeface="Montserrat"/>
              </a:rPr>
              <a:t> </a:t>
            </a:r>
            <a:r>
              <a:rPr lang="en-US" altLang="zh-CN" sz="2400" dirty="0">
                <a:solidFill>
                  <a:schemeClr val="tx1"/>
                </a:solidFill>
                <a:latin typeface="Montserrat"/>
                <a:ea typeface="Montserrat"/>
                <a:cs typeface="Montserrat"/>
                <a:sym typeface="Montserrat"/>
              </a:rPr>
              <a:t>for</a:t>
            </a:r>
            <a:r>
              <a:rPr lang="zh-CN" altLang="en-US" sz="2400" dirty="0">
                <a:solidFill>
                  <a:schemeClr val="tx1"/>
                </a:solidFill>
                <a:latin typeface="Montserrat"/>
                <a:ea typeface="Montserrat"/>
                <a:cs typeface="Montserrat"/>
                <a:sym typeface="Montserrat"/>
              </a:rPr>
              <a:t> </a:t>
            </a:r>
            <a:r>
              <a:rPr lang="en-US" altLang="zh-CN" sz="2400" dirty="0">
                <a:solidFill>
                  <a:schemeClr val="tx1"/>
                </a:solidFill>
                <a:latin typeface="Montserrat"/>
                <a:ea typeface="Montserrat"/>
                <a:cs typeface="Montserrat"/>
                <a:sym typeface="Montserrat"/>
              </a:rPr>
              <a:t>Compound</a:t>
            </a:r>
            <a:r>
              <a:rPr lang="zh-CN" altLang="en-US" sz="2400" dirty="0">
                <a:solidFill>
                  <a:schemeClr val="tx1"/>
                </a:solidFill>
                <a:latin typeface="Montserrat"/>
                <a:ea typeface="Montserrat"/>
                <a:cs typeface="Montserrat"/>
                <a:sym typeface="Montserrat"/>
              </a:rPr>
              <a:t> </a:t>
            </a:r>
            <a:r>
              <a:rPr lang="en-US" altLang="zh-CN" sz="2400" dirty="0">
                <a:solidFill>
                  <a:schemeClr val="tx1"/>
                </a:solidFill>
                <a:latin typeface="Montserrat"/>
                <a:ea typeface="Montserrat"/>
                <a:cs typeface="Montserrat"/>
                <a:sym typeface="Montserrat"/>
              </a:rPr>
              <a:t>AI</a:t>
            </a:r>
            <a:r>
              <a:rPr lang="zh-CN" altLang="en-US" sz="2400" dirty="0">
                <a:solidFill>
                  <a:schemeClr val="tx1"/>
                </a:solidFill>
                <a:latin typeface="Montserrat"/>
                <a:ea typeface="Montserrat"/>
                <a:cs typeface="Montserrat"/>
                <a:sym typeface="Montserrat"/>
              </a:rPr>
              <a:t> </a:t>
            </a:r>
            <a:r>
              <a:rPr lang="en-US" altLang="zh-CN" sz="2400" dirty="0">
                <a:solidFill>
                  <a:schemeClr val="tx1"/>
                </a:solidFill>
                <a:latin typeface="Montserrat"/>
                <a:ea typeface="Montserrat"/>
                <a:cs typeface="Montserrat"/>
                <a:sym typeface="Montserrat"/>
              </a:rPr>
              <a:t>Apps:</a:t>
            </a:r>
          </a:p>
          <a:p>
            <a:pPr>
              <a:buClr>
                <a:schemeClr val="dk1"/>
              </a:buClr>
              <a:buSzPts val="4400"/>
            </a:pPr>
            <a:endParaRPr lang="en-US" altLang="zh-CN" sz="2400" dirty="0">
              <a:solidFill>
                <a:schemeClr val="tx1"/>
              </a:solidFill>
              <a:latin typeface="Montserrat"/>
              <a:ea typeface="Montserrat"/>
              <a:cs typeface="Montserrat"/>
              <a:sym typeface="Montserrat"/>
            </a:endParaRPr>
          </a:p>
          <a:p>
            <a:pPr marL="571500" indent="-571500">
              <a:lnSpc>
                <a:spcPct val="100000"/>
              </a:lnSpc>
              <a:buClr>
                <a:schemeClr val="dk1"/>
              </a:buClr>
              <a:buSzPts val="4400"/>
              <a:buFont typeface="Arial" panose="020B0604020202020204" pitchFamily="34" charset="0"/>
              <a:buChar char="•"/>
            </a:pP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Montserrat"/>
              </a:rPr>
              <a:t>Standardized Interfaces and Communication Protocols:</a:t>
            </a:r>
            <a:b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Montserrat"/>
              </a:rPr>
            </a:br>
            <a:r>
              <a:rPr lang="en-US" altLang="zh-CN"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Montserrat"/>
              </a:rPr>
              <a:t>Unified APIs and data formats for seamless inter-model communication, regardless of individual scaling. Ensures compatibility and effective collaboration across different scaling levels.</a:t>
            </a:r>
          </a:p>
          <a:p>
            <a:pPr marL="571500" indent="-571500">
              <a:lnSpc>
                <a:spcPct val="100000"/>
              </a:lnSpc>
              <a:buClr>
                <a:schemeClr val="dk1"/>
              </a:buClr>
              <a:buSzPts val="4400"/>
              <a:buFont typeface="Arial" panose="020B0604020202020204" pitchFamily="34" charset="0"/>
              <a:buChar char="•"/>
            </a:pP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Montserrat"/>
              </a:rPr>
              <a:t>Independently Scalable Model Architecture:</a:t>
            </a:r>
            <a:b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Montserrat"/>
              </a:rPr>
            </a:br>
            <a:r>
              <a:rPr lang="en-US" altLang="zh-CN"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Montserrat"/>
              </a:rPr>
              <a:t>Each model can scale horizontally or vertically independently. Includes decoupled definitions, deployments, and resource allocations. Allows dynamic resource adjustment based on individual model needs without affecting others.</a:t>
            </a:r>
          </a:p>
          <a:p>
            <a:pPr marL="571500" indent="-571500">
              <a:lnSpc>
                <a:spcPct val="100000"/>
              </a:lnSpc>
              <a:buClr>
                <a:schemeClr val="dk1"/>
              </a:buClr>
              <a:buSzPts val="4400"/>
              <a:buFont typeface="Arial" panose="020B0604020202020204" pitchFamily="34" charset="0"/>
              <a:buChar char="•"/>
            </a:pP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Montserrat"/>
              </a:rPr>
              <a:t>Distributed State Management and Data Flow Orchestration:</a:t>
            </a:r>
            <a:b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Montserrat"/>
              </a:rPr>
            </a:br>
            <a:r>
              <a:rPr lang="en-US" altLang="zh-CN"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Montserrat"/>
              </a:rPr>
              <a:t>Mechanisms for managing and synchronizing states across differently scaled instances. Defines efficient data flows between models at various scales, maintaining consistency and integrity during scaling operations.</a:t>
            </a:r>
          </a:p>
          <a:p>
            <a:pPr marL="571500" indent="-571500">
              <a:buClr>
                <a:schemeClr val="dk1"/>
              </a:buClr>
              <a:buSzPts val="4400"/>
              <a:buFont typeface="Arial" panose="020B0604020202020204" pitchFamily="34" charset="0"/>
              <a:buChar char="•"/>
            </a:pPr>
            <a:endParaRPr lang="en-US" sz="2400" dirty="0">
              <a:solidFill>
                <a:schemeClr val="tx1"/>
              </a:solidFill>
              <a:latin typeface="Montserrat"/>
              <a:ea typeface="Montserrat"/>
              <a:cs typeface="Montserrat"/>
              <a:sym typeface="Montserrat"/>
            </a:endParaRPr>
          </a:p>
        </p:txBody>
      </p:sp>
    </p:spTree>
    <p:extLst>
      <p:ext uri="{BB962C8B-B14F-4D97-AF65-F5344CB8AC3E}">
        <p14:creationId xmlns:p14="http://schemas.microsoft.com/office/powerpoint/2010/main" val="3804344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pic>
        <p:nvPicPr>
          <p:cNvPr id="12" name="图片 11">
            <a:extLst>
              <a:ext uri="{FF2B5EF4-FFF2-40B4-BE49-F238E27FC236}">
                <a16:creationId xmlns:a16="http://schemas.microsoft.com/office/drawing/2014/main" id="{42D4BFB2-DEDA-81EB-EF4E-2E43370B7F15}"/>
              </a:ext>
            </a:extLst>
          </p:cNvPr>
          <p:cNvPicPr>
            <a:picLocks noChangeAspect="1"/>
          </p:cNvPicPr>
          <p:nvPr/>
        </p:nvPicPr>
        <p:blipFill>
          <a:blip r:embed="rId3"/>
          <a:stretch>
            <a:fillRect/>
          </a:stretch>
        </p:blipFill>
        <p:spPr>
          <a:xfrm>
            <a:off x="7542037" y="1158250"/>
            <a:ext cx="4425272" cy="5699750"/>
          </a:xfrm>
          <a:prstGeom prst="rect">
            <a:avLst/>
          </a:prstGeom>
        </p:spPr>
      </p:pic>
      <p:sp>
        <p:nvSpPr>
          <p:cNvPr id="45" name="Google Shape;45;p3"/>
          <p:cNvSpPr txBox="1">
            <a:spLocks noGrp="1"/>
          </p:cNvSpPr>
          <p:nvPr>
            <p:ph type="title"/>
          </p:nvPr>
        </p:nvSpPr>
        <p:spPr>
          <a:xfrm>
            <a:off x="161925" y="0"/>
            <a:ext cx="8343900" cy="1124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US" altLang="zh-CN" dirty="0">
                <a:latin typeface="Montserrat"/>
                <a:ea typeface="Montserrat"/>
                <a:cs typeface="Montserrat"/>
                <a:sym typeface="Montserrat"/>
              </a:rPr>
              <a:t>Application</a:t>
            </a:r>
            <a:r>
              <a:rPr lang="zh-CN" altLang="en-US" dirty="0">
                <a:latin typeface="Montserrat"/>
                <a:ea typeface="Montserrat"/>
                <a:cs typeface="Montserrat"/>
                <a:sym typeface="Montserrat"/>
              </a:rPr>
              <a:t> </a:t>
            </a:r>
            <a:r>
              <a:rPr lang="en-US" altLang="zh-CN" dirty="0">
                <a:latin typeface="Montserrat"/>
                <a:ea typeface="Montserrat"/>
                <a:cs typeface="Montserrat"/>
                <a:sym typeface="Montserrat"/>
              </a:rPr>
              <a:t>Code</a:t>
            </a:r>
            <a:endParaRPr dirty="0">
              <a:latin typeface="Montserrat"/>
              <a:ea typeface="Montserrat"/>
              <a:cs typeface="Montserrat"/>
              <a:sym typeface="Montserrat"/>
            </a:endParaRPr>
          </a:p>
        </p:txBody>
      </p:sp>
      <p:sp>
        <p:nvSpPr>
          <p:cNvPr id="2" name="文本框 1">
            <a:extLst>
              <a:ext uri="{FF2B5EF4-FFF2-40B4-BE49-F238E27FC236}">
                <a16:creationId xmlns:a16="http://schemas.microsoft.com/office/drawing/2014/main" id="{9FBD105D-5FFF-8C6B-A57A-1777E463448E}"/>
              </a:ext>
            </a:extLst>
          </p:cNvPr>
          <p:cNvSpPr txBox="1"/>
          <p:nvPr/>
        </p:nvSpPr>
        <p:spPr>
          <a:xfrm>
            <a:off x="224691" y="1515433"/>
            <a:ext cx="3041582" cy="584775"/>
          </a:xfrm>
          <a:prstGeom prst="rect">
            <a:avLst/>
          </a:prstGeom>
          <a:noFill/>
        </p:spPr>
        <p:txBody>
          <a:bodyPr wrap="square" rtlCol="0">
            <a:spAutoFit/>
          </a:bodyPr>
          <a:lstStyle/>
          <a:p>
            <a:r>
              <a:rPr kumimoji="1" lang="en-US" altLang="zh-CN" sz="3200" b="1" dirty="0">
                <a:latin typeface="Tsukushi A Round Gothic Bold" panose="02020400000000000000" pitchFamily="18" charset="-128"/>
                <a:ea typeface="Tsukushi A Round Gothic Bold" panose="02020400000000000000" pitchFamily="18" charset="-128"/>
              </a:rPr>
              <a:t>Model</a:t>
            </a:r>
            <a:r>
              <a:rPr kumimoji="1" lang="zh-CN" altLang="en-US" sz="3200" b="1" dirty="0">
                <a:latin typeface="Tsukushi A Round Gothic Bold" panose="02020400000000000000" pitchFamily="18" charset="-128"/>
                <a:ea typeface="Tsukushi A Round Gothic Bold" panose="02020400000000000000" pitchFamily="18" charset="-128"/>
              </a:rPr>
              <a:t> </a:t>
            </a:r>
            <a:r>
              <a:rPr kumimoji="1" lang="en-US" altLang="zh-CN" sz="3200" b="1" dirty="0">
                <a:latin typeface="Tsukushi A Round Gothic Bold" panose="02020400000000000000" pitchFamily="18" charset="-128"/>
                <a:ea typeface="Tsukushi A Round Gothic Bold" panose="02020400000000000000" pitchFamily="18" charset="-128"/>
              </a:rPr>
              <a:t>&amp;</a:t>
            </a:r>
            <a:r>
              <a:rPr kumimoji="1" lang="zh-CN" altLang="en-US" sz="3200" b="1" dirty="0">
                <a:latin typeface="Tsukushi A Round Gothic Bold" panose="02020400000000000000" pitchFamily="18" charset="-128"/>
                <a:ea typeface="Tsukushi A Round Gothic Bold" panose="02020400000000000000" pitchFamily="18" charset="-128"/>
              </a:rPr>
              <a:t> </a:t>
            </a:r>
            <a:r>
              <a:rPr kumimoji="1" lang="en-US" altLang="zh-CN" sz="3200" b="1" dirty="0">
                <a:latin typeface="Tsukushi A Round Gothic Bold" panose="02020400000000000000" pitchFamily="18" charset="-128"/>
                <a:ea typeface="Tsukushi A Round Gothic Bold" panose="02020400000000000000" pitchFamily="18" charset="-128"/>
              </a:rPr>
              <a:t>Code</a:t>
            </a:r>
            <a:r>
              <a:rPr kumimoji="1" lang="zh-CN" altLang="en-US" sz="3200" b="1" dirty="0">
                <a:latin typeface="Tsukushi A Round Gothic Bold" panose="02020400000000000000" pitchFamily="18" charset="-128"/>
                <a:ea typeface="Tsukushi A Round Gothic Bold" panose="02020400000000000000" pitchFamily="18" charset="-128"/>
              </a:rPr>
              <a:t> </a:t>
            </a:r>
          </a:p>
        </p:txBody>
      </p:sp>
      <p:cxnSp>
        <p:nvCxnSpPr>
          <p:cNvPr id="3" name="直线箭头连接符 2">
            <a:extLst>
              <a:ext uri="{FF2B5EF4-FFF2-40B4-BE49-F238E27FC236}">
                <a16:creationId xmlns:a16="http://schemas.microsoft.com/office/drawing/2014/main" id="{CC2EEDCA-FD19-5224-9C8A-4BD175DD356C}"/>
              </a:ext>
            </a:extLst>
          </p:cNvPr>
          <p:cNvCxnSpPr>
            <a:cxnSpLocks/>
          </p:cNvCxnSpPr>
          <p:nvPr/>
        </p:nvCxnSpPr>
        <p:spPr>
          <a:xfrm>
            <a:off x="3267399" y="1808874"/>
            <a:ext cx="17168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CE243610-1F7D-03FD-3D61-4E2A1CAA0FF9}"/>
              </a:ext>
            </a:extLst>
          </p:cNvPr>
          <p:cNvSpPr txBox="1"/>
          <p:nvPr/>
        </p:nvSpPr>
        <p:spPr>
          <a:xfrm>
            <a:off x="4948676" y="1515433"/>
            <a:ext cx="2067296" cy="584775"/>
          </a:xfrm>
          <a:prstGeom prst="rect">
            <a:avLst/>
          </a:prstGeom>
          <a:noFill/>
        </p:spPr>
        <p:txBody>
          <a:bodyPr wrap="square" rtlCol="0">
            <a:spAutoFit/>
          </a:bodyPr>
          <a:lstStyle/>
          <a:p>
            <a:r>
              <a:rPr kumimoji="1" lang="en-US" altLang="zh-CN" sz="3200" b="1" dirty="0">
                <a:latin typeface="Tsukushi A Round Gothic Bold" panose="02020400000000000000" pitchFamily="18" charset="-128"/>
                <a:ea typeface="Tsukushi A Round Gothic Bold" panose="02020400000000000000" pitchFamily="18" charset="-128"/>
              </a:rPr>
              <a:t>Bento</a:t>
            </a:r>
            <a:r>
              <a:rPr kumimoji="1" lang="zh-CN" altLang="en-US" sz="3200" b="1" dirty="0">
                <a:latin typeface="Tsukushi A Round Gothic Bold" panose="02020400000000000000" pitchFamily="18" charset="-128"/>
                <a:ea typeface="Tsukushi A Round Gothic Bold" panose="02020400000000000000" pitchFamily="18" charset="-128"/>
              </a:rPr>
              <a:t> </a:t>
            </a:r>
            <a:r>
              <a:rPr kumimoji="1" lang="en-US" altLang="zh-CN" sz="3200" b="1" dirty="0">
                <a:latin typeface="Tsukushi A Round Gothic Bold" panose="02020400000000000000" pitchFamily="18" charset="-128"/>
                <a:ea typeface="Tsukushi A Round Gothic Bold" panose="02020400000000000000" pitchFamily="18" charset="-128"/>
              </a:rPr>
              <a:t>🍱</a:t>
            </a:r>
            <a:endParaRPr kumimoji="1" lang="zh-CN" altLang="en-US" sz="3600" b="1" dirty="0">
              <a:latin typeface="Tsukushi A Round Gothic Bold" panose="02020400000000000000" pitchFamily="18" charset="-128"/>
              <a:ea typeface="Tsukushi A Round Gothic Bold" panose="02020400000000000000" pitchFamily="18" charset="-128"/>
            </a:endParaRPr>
          </a:p>
        </p:txBody>
      </p:sp>
      <p:sp>
        <p:nvSpPr>
          <p:cNvPr id="5" name="文本框 4">
            <a:extLst>
              <a:ext uri="{FF2B5EF4-FFF2-40B4-BE49-F238E27FC236}">
                <a16:creationId xmlns:a16="http://schemas.microsoft.com/office/drawing/2014/main" id="{C35BB763-1418-2951-3D09-CA818D18F0BB}"/>
              </a:ext>
            </a:extLst>
          </p:cNvPr>
          <p:cNvSpPr txBox="1"/>
          <p:nvPr/>
        </p:nvSpPr>
        <p:spPr>
          <a:xfrm>
            <a:off x="3764967" y="1462884"/>
            <a:ext cx="721672" cy="369332"/>
          </a:xfrm>
          <a:prstGeom prst="rect">
            <a:avLst/>
          </a:prstGeom>
          <a:noFill/>
        </p:spPr>
        <p:txBody>
          <a:bodyPr wrap="none" rtlCol="0">
            <a:spAutoFit/>
          </a:bodyPr>
          <a:lstStyle/>
          <a:p>
            <a:r>
              <a:rPr kumimoji="1" lang="en-US" altLang="zh-CN" dirty="0">
                <a:latin typeface="Tsukushi A Round Gothic Regular" panose="02020400000000000000" pitchFamily="18" charset="-128"/>
                <a:ea typeface="Tsukushi A Round Gothic Regular" panose="02020400000000000000" pitchFamily="18" charset="-128"/>
              </a:rPr>
              <a:t>Build</a:t>
            </a:r>
            <a:endParaRPr kumimoji="1" lang="zh-CN" altLang="en-US" dirty="0">
              <a:latin typeface="Tsukushi A Round Gothic Regular" panose="02020400000000000000" pitchFamily="18" charset="-128"/>
              <a:ea typeface="Tsukushi A Round Gothic Regular" panose="02020400000000000000" pitchFamily="18" charset="-128"/>
            </a:endParaRPr>
          </a:p>
        </p:txBody>
      </p:sp>
      <p:pic>
        <p:nvPicPr>
          <p:cNvPr id="6" name="Picture 2">
            <a:extLst>
              <a:ext uri="{FF2B5EF4-FFF2-40B4-BE49-F238E27FC236}">
                <a16:creationId xmlns:a16="http://schemas.microsoft.com/office/drawing/2014/main" id="{99E0DA62-7F81-C860-9D1C-71A7D0607D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4052" y="2154865"/>
            <a:ext cx="5316863" cy="4071199"/>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AB8D5F02-E05F-F823-4D92-F2656E7B5D33}"/>
              </a:ext>
            </a:extLst>
          </p:cNvPr>
          <p:cNvSpPr txBox="1"/>
          <p:nvPr/>
        </p:nvSpPr>
        <p:spPr>
          <a:xfrm>
            <a:off x="1745482" y="5665832"/>
            <a:ext cx="6096000" cy="369332"/>
          </a:xfrm>
          <a:prstGeom prst="rect">
            <a:avLst/>
          </a:prstGeom>
          <a:noFill/>
        </p:spPr>
        <p:txBody>
          <a:bodyPr wrap="square">
            <a:spAutoFit/>
          </a:bodyPr>
          <a:lstStyle/>
          <a:p>
            <a:r>
              <a:rPr lang="zh-CN" altLang="en-US" dirty="0"/>
              <a:t>https://github.com/bentoml/bentoml</a:t>
            </a:r>
          </a:p>
        </p:txBody>
      </p:sp>
      <p:sp>
        <p:nvSpPr>
          <p:cNvPr id="8" name="文本框 7">
            <a:extLst>
              <a:ext uri="{FF2B5EF4-FFF2-40B4-BE49-F238E27FC236}">
                <a16:creationId xmlns:a16="http://schemas.microsoft.com/office/drawing/2014/main" id="{F24D3C2A-3EA1-909F-25D2-271AF4DB5F6B}"/>
              </a:ext>
            </a:extLst>
          </p:cNvPr>
          <p:cNvSpPr txBox="1"/>
          <p:nvPr/>
        </p:nvSpPr>
        <p:spPr>
          <a:xfrm>
            <a:off x="4580187" y="5600381"/>
            <a:ext cx="808042" cy="276999"/>
          </a:xfrm>
          <a:prstGeom prst="rect">
            <a:avLst/>
          </a:prstGeom>
          <a:noFill/>
        </p:spPr>
        <p:txBody>
          <a:bodyPr wrap="square" rtlCol="0">
            <a:spAutoFit/>
          </a:bodyPr>
          <a:lstStyle/>
          <a:p>
            <a:r>
              <a:rPr kumimoji="1" lang="en-US" altLang="zh-CN" sz="1200" dirty="0">
                <a:hlinkClick r:id="rId5"/>
              </a:rPr>
              <a:t>source</a:t>
            </a:r>
            <a:endParaRPr kumimoji="1" lang="zh-CN" altLang="en-US" dirty="0"/>
          </a:p>
        </p:txBody>
      </p:sp>
      <p:sp>
        <p:nvSpPr>
          <p:cNvPr id="10" name="Google Shape;45;p3">
            <a:extLst>
              <a:ext uri="{FF2B5EF4-FFF2-40B4-BE49-F238E27FC236}">
                <a16:creationId xmlns:a16="http://schemas.microsoft.com/office/drawing/2014/main" id="{F544D725-11C4-9E48-6570-17766E6AE8EF}"/>
              </a:ext>
            </a:extLst>
          </p:cNvPr>
          <p:cNvSpPr txBox="1">
            <a:spLocks/>
          </p:cNvSpPr>
          <p:nvPr/>
        </p:nvSpPr>
        <p:spPr>
          <a:xfrm>
            <a:off x="161925" y="5778082"/>
            <a:ext cx="8343900" cy="11241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000"/>
              <a:buFont typeface="Play"/>
              <a:buNone/>
              <a:defRPr sz="3600" b="0" i="0" u="none" strike="noStrike" cap="none">
                <a:solidFill>
                  <a:schemeClr val="lt1"/>
                </a:solidFill>
                <a:latin typeface="Play"/>
                <a:ea typeface="Play"/>
                <a:cs typeface="Play"/>
                <a:sym typeface="Pla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chemeClr val="dk1"/>
              </a:buClr>
              <a:buSzPts val="4400"/>
            </a:pPr>
            <a:r>
              <a:rPr lang="en-US" altLang="zh-CN" dirty="0">
                <a:solidFill>
                  <a:schemeClr val="tx1"/>
                </a:solidFill>
                <a:latin typeface="Montserrat"/>
                <a:ea typeface="Montserrat"/>
                <a:cs typeface="Montserrat"/>
                <a:sym typeface="Montserrat"/>
              </a:rPr>
              <a:t>Build</a:t>
            </a:r>
            <a:r>
              <a:rPr lang="zh-CN" altLang="en-US" dirty="0">
                <a:solidFill>
                  <a:schemeClr val="tx1"/>
                </a:solidFill>
                <a:latin typeface="Montserrat"/>
                <a:ea typeface="Montserrat"/>
                <a:cs typeface="Montserrat"/>
                <a:sym typeface="Montserrat"/>
              </a:rPr>
              <a:t> </a:t>
            </a:r>
            <a:r>
              <a:rPr lang="en-US" altLang="zh-CN" dirty="0">
                <a:solidFill>
                  <a:schemeClr val="tx1"/>
                </a:solidFill>
                <a:latin typeface="Montserrat"/>
                <a:ea typeface="Montserrat"/>
                <a:cs typeface="Montserrat"/>
                <a:sym typeface="Montserrat"/>
              </a:rPr>
              <a:t>models</a:t>
            </a:r>
            <a:r>
              <a:rPr lang="zh-CN" altLang="en-US" dirty="0">
                <a:solidFill>
                  <a:schemeClr val="tx1"/>
                </a:solidFill>
                <a:latin typeface="Montserrat"/>
                <a:ea typeface="Montserrat"/>
                <a:cs typeface="Montserrat"/>
                <a:sym typeface="Montserrat"/>
              </a:rPr>
              <a:t> </a:t>
            </a:r>
            <a:r>
              <a:rPr lang="en-US" altLang="zh-CN" dirty="0">
                <a:solidFill>
                  <a:schemeClr val="tx1"/>
                </a:solidFill>
                <a:latin typeface="Montserrat"/>
                <a:ea typeface="Montserrat"/>
                <a:cs typeface="Montserrat"/>
                <a:sym typeface="Montserrat"/>
              </a:rPr>
              <a:t>like</a:t>
            </a:r>
            <a:r>
              <a:rPr lang="zh-CN" altLang="en-US" dirty="0">
                <a:solidFill>
                  <a:schemeClr val="tx1"/>
                </a:solidFill>
                <a:latin typeface="Montserrat"/>
                <a:ea typeface="Montserrat"/>
                <a:cs typeface="Montserrat"/>
                <a:sym typeface="Montserrat"/>
              </a:rPr>
              <a:t> </a:t>
            </a:r>
            <a:r>
              <a:rPr lang="en-US" altLang="zh-CN" dirty="0">
                <a:solidFill>
                  <a:schemeClr val="tx1"/>
                </a:solidFill>
                <a:latin typeface="Montserrat"/>
                <a:ea typeface="Montserrat"/>
                <a:cs typeface="Montserrat"/>
                <a:sym typeface="Montserrat"/>
              </a:rPr>
              <a:t>microservices</a:t>
            </a:r>
            <a:endParaRPr lang="en-US" dirty="0">
              <a:solidFill>
                <a:schemeClr val="tx1"/>
              </a:solidFill>
              <a:latin typeface="Montserrat"/>
              <a:ea typeface="Montserrat"/>
              <a:cs typeface="Montserrat"/>
              <a:sym typeface="Montserrat"/>
            </a:endParaRPr>
          </a:p>
        </p:txBody>
      </p:sp>
    </p:spTree>
    <p:extLst>
      <p:ext uri="{BB962C8B-B14F-4D97-AF65-F5344CB8AC3E}">
        <p14:creationId xmlns:p14="http://schemas.microsoft.com/office/powerpoint/2010/main" val="295644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par>
                                <p:cTn id="13" presetID="3" presetClass="entr" presetSubtype="1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3"/>
          <p:cNvSpPr txBox="1">
            <a:spLocks noGrp="1"/>
          </p:cNvSpPr>
          <p:nvPr>
            <p:ph type="title"/>
          </p:nvPr>
        </p:nvSpPr>
        <p:spPr>
          <a:xfrm>
            <a:off x="161925" y="0"/>
            <a:ext cx="8343900" cy="1124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US" altLang="zh-CN" dirty="0">
                <a:latin typeface="Montserrat"/>
                <a:ea typeface="Montserrat"/>
                <a:cs typeface="Montserrat"/>
                <a:sym typeface="Montserrat"/>
              </a:rPr>
              <a:t>Model</a:t>
            </a:r>
            <a:r>
              <a:rPr lang="zh-CN" altLang="en-US" dirty="0">
                <a:latin typeface="Montserrat"/>
                <a:ea typeface="Montserrat"/>
                <a:cs typeface="Montserrat"/>
                <a:sym typeface="Montserrat"/>
              </a:rPr>
              <a:t> </a:t>
            </a:r>
            <a:r>
              <a:rPr lang="en-US" altLang="zh-CN" dirty="0">
                <a:latin typeface="Montserrat"/>
                <a:ea typeface="Montserrat"/>
                <a:cs typeface="Montserrat"/>
                <a:sym typeface="Montserrat"/>
              </a:rPr>
              <a:t>Inference:</a:t>
            </a:r>
            <a:r>
              <a:rPr lang="zh-CN" altLang="en-US" dirty="0">
                <a:latin typeface="Montserrat"/>
                <a:ea typeface="Montserrat"/>
                <a:cs typeface="Montserrat"/>
                <a:sym typeface="Montserrat"/>
              </a:rPr>
              <a:t> </a:t>
            </a:r>
            <a:r>
              <a:rPr lang="en-US" altLang="zh-CN" dirty="0">
                <a:latin typeface="Montserrat"/>
                <a:ea typeface="Montserrat"/>
                <a:cs typeface="Montserrat"/>
                <a:sym typeface="Montserrat"/>
              </a:rPr>
              <a:t>Benchmarking</a:t>
            </a:r>
            <a:endParaRPr dirty="0">
              <a:latin typeface="Montserrat"/>
              <a:ea typeface="Montserrat"/>
              <a:cs typeface="Montserrat"/>
              <a:sym typeface="Montserrat"/>
            </a:endParaRPr>
          </a:p>
        </p:txBody>
      </p:sp>
      <p:pic>
        <p:nvPicPr>
          <p:cNvPr id="2" name="Google Shape;231;g2735a6c1987_0_168">
            <a:extLst>
              <a:ext uri="{FF2B5EF4-FFF2-40B4-BE49-F238E27FC236}">
                <a16:creationId xmlns:a16="http://schemas.microsoft.com/office/drawing/2014/main" id="{9155E96E-653B-FEA8-E06F-8C00F7A6DF81}"/>
              </a:ext>
            </a:extLst>
          </p:cNvPr>
          <p:cNvPicPr preferRelativeResize="0"/>
          <p:nvPr/>
        </p:nvPicPr>
        <p:blipFill>
          <a:blip r:embed="rId3">
            <a:alphaModFix/>
          </a:blip>
          <a:stretch>
            <a:fillRect/>
          </a:stretch>
        </p:blipFill>
        <p:spPr>
          <a:xfrm>
            <a:off x="5017275" y="2083275"/>
            <a:ext cx="6132063" cy="2037637"/>
          </a:xfrm>
          <a:prstGeom prst="rect">
            <a:avLst/>
          </a:prstGeom>
          <a:noFill/>
          <a:ln>
            <a:noFill/>
          </a:ln>
        </p:spPr>
      </p:pic>
      <p:pic>
        <p:nvPicPr>
          <p:cNvPr id="3" name="Google Shape;232;g2735a6c1987_0_168">
            <a:extLst>
              <a:ext uri="{FF2B5EF4-FFF2-40B4-BE49-F238E27FC236}">
                <a16:creationId xmlns:a16="http://schemas.microsoft.com/office/drawing/2014/main" id="{2F60E7F4-05D3-3C99-E13C-F91F1F8E7B67}"/>
              </a:ext>
            </a:extLst>
          </p:cNvPr>
          <p:cNvPicPr preferRelativeResize="0"/>
          <p:nvPr/>
        </p:nvPicPr>
        <p:blipFill>
          <a:blip r:embed="rId4">
            <a:alphaModFix/>
          </a:blip>
          <a:stretch>
            <a:fillRect/>
          </a:stretch>
        </p:blipFill>
        <p:spPr>
          <a:xfrm>
            <a:off x="5017274" y="4356338"/>
            <a:ext cx="6132070" cy="2037637"/>
          </a:xfrm>
          <a:prstGeom prst="rect">
            <a:avLst/>
          </a:prstGeom>
          <a:noFill/>
          <a:ln>
            <a:noFill/>
          </a:ln>
        </p:spPr>
      </p:pic>
      <p:sp>
        <p:nvSpPr>
          <p:cNvPr id="4" name="Google Shape;233;g2735a6c1987_0_168">
            <a:extLst>
              <a:ext uri="{FF2B5EF4-FFF2-40B4-BE49-F238E27FC236}">
                <a16:creationId xmlns:a16="http://schemas.microsoft.com/office/drawing/2014/main" id="{BEB9ABBF-F98C-3FB5-6EDB-015BB6E8691F}"/>
              </a:ext>
            </a:extLst>
          </p:cNvPr>
          <p:cNvSpPr txBox="1"/>
          <p:nvPr/>
        </p:nvSpPr>
        <p:spPr>
          <a:xfrm>
            <a:off x="663338" y="2304713"/>
            <a:ext cx="4073700" cy="3937500"/>
          </a:xfrm>
          <a:prstGeom prst="rect">
            <a:avLst/>
          </a:prstGeom>
          <a:noFill/>
          <a:ln>
            <a:noFill/>
          </a:ln>
        </p:spPr>
        <p:txBody>
          <a:bodyPr spcFirstLastPara="1" wrap="square" lIns="45713" tIns="45713" rIns="45713" bIns="45713" anchor="t" anchorCtr="0">
            <a:noAutofit/>
          </a:bodyPr>
          <a:lstStyle/>
          <a:p>
            <a:pPr marL="228600" indent="-228600">
              <a:buSzPts val="3600"/>
              <a:buFont typeface="Helvetica Neue"/>
              <a:buChar char="●"/>
            </a:pPr>
            <a:r>
              <a:rPr lang="en-US" sz="1800" b="1">
                <a:latin typeface="Helvetica Neue"/>
                <a:ea typeface="Helvetica Neue"/>
                <a:cs typeface="Helvetica Neue"/>
                <a:sym typeface="Helvetica Neue"/>
              </a:rPr>
              <a:t>Best time-to-first-token (TTFT)</a:t>
            </a:r>
            <a:r>
              <a:rPr lang="en-US" sz="1800">
                <a:latin typeface="Helvetica Neue"/>
                <a:ea typeface="Helvetica Neue"/>
                <a:cs typeface="Helvetica Neue"/>
                <a:sym typeface="Helvetica Neue"/>
              </a:rPr>
              <a:t> among all inference backends, concurrent user levels, and model parameter sizes.</a:t>
            </a:r>
            <a:endParaRPr sz="1800">
              <a:latin typeface="Helvetica Neue"/>
              <a:ea typeface="Helvetica Neue"/>
              <a:cs typeface="Helvetica Neue"/>
              <a:sym typeface="Helvetica Neue"/>
            </a:endParaRPr>
          </a:p>
          <a:p>
            <a:pPr marL="228600"/>
            <a:endParaRPr sz="1800">
              <a:latin typeface="Helvetica Neue"/>
              <a:ea typeface="Helvetica Neue"/>
              <a:cs typeface="Helvetica Neue"/>
              <a:sym typeface="Helvetica Neue"/>
            </a:endParaRPr>
          </a:p>
          <a:p>
            <a:pPr marL="228600" indent="-228600">
              <a:buSzPts val="3600"/>
              <a:buFont typeface="Helvetica Neue"/>
              <a:buChar char="●"/>
            </a:pPr>
            <a:r>
              <a:rPr lang="en-US" sz="1800">
                <a:latin typeface="Helvetica Neue"/>
                <a:ea typeface="Helvetica Neue"/>
                <a:cs typeface="Helvetica Neue"/>
                <a:sym typeface="Helvetica Neue"/>
              </a:rPr>
              <a:t>Extensive </a:t>
            </a:r>
            <a:r>
              <a:rPr lang="en-US" sz="1800" b="1">
                <a:latin typeface="Helvetica Neue"/>
                <a:ea typeface="Helvetica Neue"/>
                <a:cs typeface="Helvetica Neue"/>
                <a:sym typeface="Helvetica Neue"/>
              </a:rPr>
              <a:t>model architecture</a:t>
            </a:r>
            <a:r>
              <a:rPr lang="en-US" sz="1800">
                <a:latin typeface="Helvetica Neue"/>
                <a:ea typeface="Helvetica Neue"/>
                <a:cs typeface="Helvetica Neue"/>
                <a:sym typeface="Helvetica Neue"/>
              </a:rPr>
              <a:t> and </a:t>
            </a:r>
            <a:r>
              <a:rPr lang="en-US" sz="1800" b="1">
                <a:latin typeface="Helvetica Neue"/>
                <a:ea typeface="Helvetica Neue"/>
                <a:cs typeface="Helvetica Neue"/>
                <a:sym typeface="Helvetica Neue"/>
              </a:rPr>
              <a:t>hardware support</a:t>
            </a:r>
            <a:r>
              <a:rPr lang="en-US" sz="1800">
                <a:latin typeface="Helvetica Neue"/>
                <a:ea typeface="Helvetica Neue"/>
                <a:cs typeface="Helvetica Neue"/>
                <a:sym typeface="Helvetica Neue"/>
              </a:rPr>
              <a:t>.</a:t>
            </a:r>
            <a:endParaRPr sz="1800">
              <a:latin typeface="Helvetica Neue"/>
              <a:ea typeface="Helvetica Neue"/>
              <a:cs typeface="Helvetica Neue"/>
              <a:sym typeface="Helvetica Neue"/>
            </a:endParaRPr>
          </a:p>
          <a:p>
            <a:pPr marL="228600"/>
            <a:endParaRPr sz="1800">
              <a:latin typeface="Helvetica Neue"/>
              <a:ea typeface="Helvetica Neue"/>
              <a:cs typeface="Helvetica Neue"/>
              <a:sym typeface="Helvetica Neue"/>
            </a:endParaRPr>
          </a:p>
          <a:p>
            <a:pPr marL="228600" indent="-228600">
              <a:buSzPts val="3600"/>
              <a:buFont typeface="Helvetica Neue"/>
              <a:buChar char="●"/>
            </a:pPr>
            <a:r>
              <a:rPr lang="en-US" sz="1800" b="1">
                <a:latin typeface="Helvetica Neue"/>
                <a:ea typeface="Helvetica Neue"/>
                <a:cs typeface="Helvetica Neue"/>
                <a:sym typeface="Helvetica Neue"/>
              </a:rPr>
              <a:t>Easy to integrate</a:t>
            </a:r>
            <a:r>
              <a:rPr lang="en-US" sz="1800">
                <a:latin typeface="Helvetica Neue"/>
                <a:ea typeface="Helvetica Neue"/>
                <a:cs typeface="Helvetica Neue"/>
                <a:sym typeface="Helvetica Neue"/>
              </a:rPr>
              <a:t> with under 50 lines of Python code. Comprehensive documentation and examples.</a:t>
            </a:r>
            <a:endParaRPr sz="1800">
              <a:latin typeface="Helvetica Neue"/>
              <a:ea typeface="Helvetica Neue"/>
              <a:cs typeface="Helvetica Neue"/>
              <a:sym typeface="Helvetica Neue"/>
            </a:endParaRPr>
          </a:p>
          <a:p>
            <a:pPr marL="228600"/>
            <a:endParaRPr sz="1800">
              <a:latin typeface="Helvetica Neue"/>
              <a:ea typeface="Helvetica Neue"/>
              <a:cs typeface="Helvetica Neue"/>
              <a:sym typeface="Helvetica Neue"/>
            </a:endParaRPr>
          </a:p>
          <a:p>
            <a:pPr marL="228600" indent="-228600">
              <a:buSzPts val="3600"/>
              <a:buFont typeface="Helvetica Neue"/>
              <a:buChar char="●"/>
            </a:pPr>
            <a:r>
              <a:rPr lang="en-US" sz="1800">
                <a:latin typeface="Helvetica Neue"/>
                <a:ea typeface="Helvetica Neue"/>
                <a:cs typeface="Helvetica Neue"/>
                <a:sym typeface="Helvetica Neue"/>
              </a:rPr>
              <a:t>Robust </a:t>
            </a:r>
            <a:r>
              <a:rPr lang="en-US" sz="1800" b="1">
                <a:latin typeface="Helvetica Neue"/>
                <a:ea typeface="Helvetica Neue"/>
                <a:cs typeface="Helvetica Neue"/>
                <a:sym typeface="Helvetica Neue"/>
              </a:rPr>
              <a:t>open source community</a:t>
            </a:r>
            <a:r>
              <a:rPr lang="en-US" sz="1800">
                <a:latin typeface="Helvetica Neue"/>
                <a:ea typeface="Helvetica Neue"/>
                <a:cs typeface="Helvetica Neue"/>
                <a:sym typeface="Helvetica Neue"/>
              </a:rPr>
              <a:t>.</a:t>
            </a:r>
            <a:endParaRPr sz="1800">
              <a:latin typeface="Helvetica Neue"/>
              <a:ea typeface="Helvetica Neue"/>
              <a:cs typeface="Helvetica Neue"/>
              <a:sym typeface="Helvetica Neue"/>
            </a:endParaRPr>
          </a:p>
        </p:txBody>
      </p:sp>
      <p:sp>
        <p:nvSpPr>
          <p:cNvPr id="6" name="Google Shape;235;g2735a6c1987_0_168">
            <a:extLst>
              <a:ext uri="{FF2B5EF4-FFF2-40B4-BE49-F238E27FC236}">
                <a16:creationId xmlns:a16="http://schemas.microsoft.com/office/drawing/2014/main" id="{FA30F633-53A3-E03A-E54B-4E9F2AC92376}"/>
              </a:ext>
            </a:extLst>
          </p:cNvPr>
          <p:cNvSpPr txBox="1"/>
          <p:nvPr/>
        </p:nvSpPr>
        <p:spPr>
          <a:xfrm>
            <a:off x="454050" y="1386263"/>
            <a:ext cx="8739300" cy="697050"/>
          </a:xfrm>
          <a:prstGeom prst="rect">
            <a:avLst/>
          </a:prstGeom>
          <a:noFill/>
          <a:ln>
            <a:noFill/>
          </a:ln>
        </p:spPr>
        <p:txBody>
          <a:bodyPr spcFirstLastPara="1" wrap="square" lIns="45713" tIns="45713" rIns="45713" bIns="45713" anchor="t" anchorCtr="0">
            <a:noAutofit/>
          </a:bodyPr>
          <a:lstStyle/>
          <a:p>
            <a:r>
              <a:rPr lang="en-US" sz="1800" b="1">
                <a:solidFill>
                  <a:schemeClr val="dk2"/>
                </a:solidFill>
                <a:latin typeface="Helvetica Neue"/>
                <a:ea typeface="Helvetica Neue"/>
                <a:cs typeface="Helvetica Neue"/>
                <a:sym typeface="Helvetica Neue"/>
              </a:rPr>
              <a:t>Inference Backends: vLLM, LMDeploy, MLC-LLM, TensorRT-LLM, and TGI</a:t>
            </a:r>
            <a:endParaRPr sz="1800" b="1">
              <a:solidFill>
                <a:schemeClr val="dk2"/>
              </a:solidFill>
              <a:latin typeface="Helvetica Neue"/>
              <a:ea typeface="Helvetica Neue"/>
              <a:cs typeface="Helvetica Neue"/>
              <a:sym typeface="Helvetica Neue"/>
            </a:endParaRPr>
          </a:p>
          <a:p>
            <a:r>
              <a:rPr lang="en-US" sz="1800" b="1">
                <a:solidFill>
                  <a:schemeClr val="dk2"/>
                </a:solidFill>
                <a:latin typeface="Helvetica Neue"/>
                <a:ea typeface="Helvetica Neue"/>
                <a:cs typeface="Helvetica Neue"/>
                <a:sym typeface="Helvetica Neue"/>
              </a:rPr>
              <a:t>Models: Llama 3 8B and 70B quantized</a:t>
            </a:r>
            <a:endParaRPr sz="1800" b="1">
              <a:solidFill>
                <a:schemeClr val="dk2"/>
              </a:solidFill>
              <a:latin typeface="Helvetica Neue"/>
              <a:ea typeface="Helvetica Neue"/>
              <a:cs typeface="Helvetica Neue"/>
              <a:sym typeface="Helvetica Neue"/>
            </a:endParaRPr>
          </a:p>
        </p:txBody>
      </p:sp>
      <p:pic>
        <p:nvPicPr>
          <p:cNvPr id="7" name="Google Shape;236;g2735a6c1987_0_168">
            <a:extLst>
              <a:ext uri="{FF2B5EF4-FFF2-40B4-BE49-F238E27FC236}">
                <a16:creationId xmlns:a16="http://schemas.microsoft.com/office/drawing/2014/main" id="{B615F76D-B3E0-6AC7-B26E-10D5E59F57A6}"/>
              </a:ext>
            </a:extLst>
          </p:cNvPr>
          <p:cNvPicPr preferRelativeResize="0"/>
          <p:nvPr/>
        </p:nvPicPr>
        <p:blipFill>
          <a:blip r:embed="rId5">
            <a:alphaModFix/>
          </a:blip>
          <a:stretch>
            <a:fillRect/>
          </a:stretch>
        </p:blipFill>
        <p:spPr>
          <a:xfrm>
            <a:off x="10763250" y="1020394"/>
            <a:ext cx="1428750" cy="1428750"/>
          </a:xfrm>
          <a:prstGeom prst="rect">
            <a:avLst/>
          </a:prstGeom>
          <a:noFill/>
          <a:ln>
            <a:noFill/>
          </a:ln>
        </p:spPr>
      </p:pic>
      <p:pic>
        <p:nvPicPr>
          <p:cNvPr id="8" name="Google Shape;237;g2735a6c1987_0_168">
            <a:extLst>
              <a:ext uri="{FF2B5EF4-FFF2-40B4-BE49-F238E27FC236}">
                <a16:creationId xmlns:a16="http://schemas.microsoft.com/office/drawing/2014/main" id="{D3146F17-760C-9B53-6609-835EDD6245AE}"/>
              </a:ext>
            </a:extLst>
          </p:cNvPr>
          <p:cNvPicPr preferRelativeResize="0"/>
          <p:nvPr/>
        </p:nvPicPr>
        <p:blipFill>
          <a:blip r:embed="rId6">
            <a:alphaModFix/>
          </a:blip>
          <a:stretch>
            <a:fillRect/>
          </a:stretch>
        </p:blipFill>
        <p:spPr>
          <a:xfrm>
            <a:off x="9193350" y="1249212"/>
            <a:ext cx="1539663" cy="716350"/>
          </a:xfrm>
          <a:prstGeom prst="rect">
            <a:avLst/>
          </a:prstGeom>
          <a:noFill/>
          <a:ln>
            <a:noFill/>
          </a:ln>
        </p:spPr>
      </p:pic>
    </p:spTree>
    <p:extLst>
      <p:ext uri="{BB962C8B-B14F-4D97-AF65-F5344CB8AC3E}">
        <p14:creationId xmlns:p14="http://schemas.microsoft.com/office/powerpoint/2010/main" val="431955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3"/>
          <p:cNvSpPr txBox="1">
            <a:spLocks noGrp="1"/>
          </p:cNvSpPr>
          <p:nvPr>
            <p:ph type="title"/>
          </p:nvPr>
        </p:nvSpPr>
        <p:spPr>
          <a:xfrm>
            <a:off x="161925" y="0"/>
            <a:ext cx="8343900" cy="1124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US" altLang="zh-CN" dirty="0">
                <a:latin typeface="Montserrat"/>
                <a:ea typeface="Montserrat"/>
                <a:cs typeface="Montserrat"/>
                <a:sym typeface="Montserrat"/>
              </a:rPr>
              <a:t>Compute</a:t>
            </a:r>
            <a:r>
              <a:rPr lang="zh-CN" altLang="en-US" dirty="0">
                <a:latin typeface="Montserrat"/>
                <a:ea typeface="Montserrat"/>
                <a:cs typeface="Montserrat"/>
                <a:sym typeface="Montserrat"/>
              </a:rPr>
              <a:t> </a:t>
            </a:r>
            <a:r>
              <a:rPr lang="en-US" altLang="zh-CN" dirty="0">
                <a:latin typeface="Montserrat"/>
                <a:ea typeface="Montserrat"/>
                <a:cs typeface="Montserrat"/>
                <a:sym typeface="Montserrat"/>
              </a:rPr>
              <a:t>Infrastructure:</a:t>
            </a:r>
            <a:r>
              <a:rPr lang="zh-CN" altLang="en-US" dirty="0">
                <a:latin typeface="Montserrat"/>
                <a:ea typeface="Montserrat"/>
                <a:cs typeface="Montserrat"/>
                <a:sym typeface="Montserrat"/>
              </a:rPr>
              <a:t> </a:t>
            </a:r>
            <a:r>
              <a:rPr lang="en-US" altLang="zh-CN" dirty="0">
                <a:latin typeface="Montserrat"/>
                <a:ea typeface="Montserrat"/>
                <a:cs typeface="Montserrat"/>
                <a:sym typeface="Montserrat"/>
              </a:rPr>
              <a:t>Cold</a:t>
            </a:r>
            <a:r>
              <a:rPr lang="zh-CN" altLang="en-US" dirty="0">
                <a:latin typeface="Montserrat"/>
                <a:ea typeface="Montserrat"/>
                <a:cs typeface="Montserrat"/>
                <a:sym typeface="Montserrat"/>
              </a:rPr>
              <a:t> </a:t>
            </a:r>
            <a:r>
              <a:rPr lang="en-US" altLang="zh-CN" dirty="0">
                <a:latin typeface="Montserrat"/>
                <a:ea typeface="Montserrat"/>
                <a:cs typeface="Montserrat"/>
                <a:sym typeface="Montserrat"/>
              </a:rPr>
              <a:t>Start</a:t>
            </a:r>
            <a:endParaRPr dirty="0">
              <a:latin typeface="Montserrat"/>
              <a:ea typeface="Montserrat"/>
              <a:cs typeface="Montserrat"/>
              <a:sym typeface="Montserrat"/>
            </a:endParaRPr>
          </a:p>
        </p:txBody>
      </p:sp>
      <p:grpSp>
        <p:nvGrpSpPr>
          <p:cNvPr id="16" name="组合 15">
            <a:extLst>
              <a:ext uri="{FF2B5EF4-FFF2-40B4-BE49-F238E27FC236}">
                <a16:creationId xmlns:a16="http://schemas.microsoft.com/office/drawing/2014/main" id="{779C2EC5-6640-79E3-898B-63987F68B75D}"/>
              </a:ext>
            </a:extLst>
          </p:cNvPr>
          <p:cNvGrpSpPr/>
          <p:nvPr/>
        </p:nvGrpSpPr>
        <p:grpSpPr>
          <a:xfrm>
            <a:off x="282130" y="1675764"/>
            <a:ext cx="11627739" cy="2823083"/>
            <a:chOff x="282130" y="1675764"/>
            <a:chExt cx="11627739" cy="2823083"/>
          </a:xfrm>
        </p:grpSpPr>
        <p:pic>
          <p:nvPicPr>
            <p:cNvPr id="12" name="Google Shape;122;g2c673ffd30c_0_24">
              <a:extLst>
                <a:ext uri="{FF2B5EF4-FFF2-40B4-BE49-F238E27FC236}">
                  <a16:creationId xmlns:a16="http://schemas.microsoft.com/office/drawing/2014/main" id="{A9AA9324-B8C5-2D39-9D81-7547EF7F3549}"/>
                </a:ext>
              </a:extLst>
            </p:cNvPr>
            <p:cNvPicPr preferRelativeResize="0"/>
            <p:nvPr/>
          </p:nvPicPr>
          <p:blipFill rotWithShape="1">
            <a:blip r:embed="rId3">
              <a:alphaModFix/>
            </a:blip>
            <a:srcRect/>
            <a:stretch/>
          </p:blipFill>
          <p:spPr>
            <a:xfrm>
              <a:off x="282130" y="1675764"/>
              <a:ext cx="11627739" cy="2823083"/>
            </a:xfrm>
            <a:prstGeom prst="rect">
              <a:avLst/>
            </a:prstGeom>
            <a:noFill/>
            <a:ln>
              <a:noFill/>
            </a:ln>
          </p:spPr>
        </p:pic>
        <p:sp>
          <p:nvSpPr>
            <p:cNvPr id="15" name="矩形 14">
              <a:extLst>
                <a:ext uri="{FF2B5EF4-FFF2-40B4-BE49-F238E27FC236}">
                  <a16:creationId xmlns:a16="http://schemas.microsoft.com/office/drawing/2014/main" id="{F36269DA-DB73-5C7F-5FB8-47F76288F464}"/>
                </a:ext>
              </a:extLst>
            </p:cNvPr>
            <p:cNvSpPr/>
            <p:nvPr/>
          </p:nvSpPr>
          <p:spPr>
            <a:xfrm>
              <a:off x="4059936" y="3087305"/>
              <a:ext cx="1292352" cy="34169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66C05A8F-4FCF-DFE4-4745-4199990F207C}"/>
                </a:ext>
              </a:extLst>
            </p:cNvPr>
            <p:cNvSpPr txBox="1"/>
            <p:nvPr/>
          </p:nvSpPr>
          <p:spPr>
            <a:xfrm>
              <a:off x="4163568" y="3127347"/>
              <a:ext cx="1085088" cy="261610"/>
            </a:xfrm>
            <a:prstGeom prst="rect">
              <a:avLst/>
            </a:prstGeom>
            <a:noFill/>
          </p:spPr>
          <p:txBody>
            <a:bodyPr wrap="square" rtlCol="0">
              <a:spAutoFit/>
            </a:bodyPr>
            <a:lstStyle/>
            <a:p>
              <a:r>
                <a:rPr kumimoji="1" lang="en-US" altLang="zh-CN" sz="1100" dirty="0"/>
                <a:t>3~10</a:t>
              </a:r>
              <a:r>
                <a:rPr kumimoji="1" lang="zh-CN" altLang="en-US" sz="1100" dirty="0"/>
                <a:t> </a:t>
              </a:r>
              <a:r>
                <a:rPr kumimoji="1" lang="en-US" altLang="zh-CN" sz="1100" dirty="0"/>
                <a:t>minutes</a:t>
              </a:r>
              <a:endParaRPr kumimoji="1" lang="zh-CN" altLang="en-US" sz="1100" dirty="0"/>
            </a:p>
          </p:txBody>
        </p:sp>
      </p:grpSp>
      <p:sp>
        <p:nvSpPr>
          <p:cNvPr id="17" name="文本框 16">
            <a:extLst>
              <a:ext uri="{FF2B5EF4-FFF2-40B4-BE49-F238E27FC236}">
                <a16:creationId xmlns:a16="http://schemas.microsoft.com/office/drawing/2014/main" id="{8AB471F1-E4CC-7FEC-E90F-603D76B000F3}"/>
              </a:ext>
            </a:extLst>
          </p:cNvPr>
          <p:cNvSpPr txBox="1"/>
          <p:nvPr/>
        </p:nvSpPr>
        <p:spPr>
          <a:xfrm>
            <a:off x="1504037" y="4940783"/>
            <a:ext cx="9183924" cy="707886"/>
          </a:xfrm>
          <a:prstGeom prst="rect">
            <a:avLst/>
          </a:prstGeom>
          <a:noFill/>
        </p:spPr>
        <p:txBody>
          <a:bodyPr wrap="none" rtlCol="0">
            <a:spAutoFit/>
          </a:bodyPr>
          <a:lstStyle/>
          <a:p>
            <a:r>
              <a:rPr kumimoji="1" lang="en-US" altLang="zh-CN" sz="4000" dirty="0"/>
              <a:t>Total:</a:t>
            </a:r>
            <a:r>
              <a:rPr kumimoji="1" lang="zh-CN" altLang="en-US" sz="4000" dirty="0"/>
              <a:t> </a:t>
            </a:r>
            <a:r>
              <a:rPr kumimoji="1" lang="en-US" altLang="zh-CN" sz="4000" dirty="0"/>
              <a:t>5</a:t>
            </a:r>
            <a:r>
              <a:rPr kumimoji="1" lang="zh-CN" altLang="en-US" sz="4000" dirty="0"/>
              <a:t> </a:t>
            </a:r>
            <a:r>
              <a:rPr kumimoji="1" lang="en-US" altLang="zh-CN" sz="4000" dirty="0"/>
              <a:t>~</a:t>
            </a:r>
            <a:r>
              <a:rPr kumimoji="1" lang="zh-CN" altLang="en-US" sz="4000" dirty="0"/>
              <a:t> </a:t>
            </a:r>
            <a:r>
              <a:rPr kumimoji="1" lang="en-US" altLang="zh-CN" sz="4000" dirty="0"/>
              <a:t>30</a:t>
            </a:r>
            <a:r>
              <a:rPr kumimoji="1" lang="zh-CN" altLang="en-US" sz="4000" dirty="0"/>
              <a:t> </a:t>
            </a:r>
            <a:r>
              <a:rPr kumimoji="1" lang="en-US" altLang="zh-CN" sz="4000" dirty="0"/>
              <a:t>minutes</a:t>
            </a:r>
            <a:r>
              <a:rPr kumimoji="1" lang="zh-CN" altLang="en-US" sz="4000" dirty="0"/>
              <a:t> </a:t>
            </a:r>
            <a:r>
              <a:rPr kumimoji="1" lang="en-US" altLang="zh-CN" sz="4000" dirty="0"/>
              <a:t>for</a:t>
            </a:r>
            <a:r>
              <a:rPr kumimoji="1" lang="zh-CN" altLang="en-US" sz="4000" dirty="0"/>
              <a:t> </a:t>
            </a:r>
            <a:r>
              <a:rPr kumimoji="1" lang="en-US" altLang="zh-CN" sz="4000" dirty="0"/>
              <a:t>a</a:t>
            </a:r>
            <a:r>
              <a:rPr kumimoji="1" lang="zh-CN" altLang="en-US" sz="4000" dirty="0"/>
              <a:t> </a:t>
            </a:r>
            <a:r>
              <a:rPr kumimoji="1" lang="en-US" altLang="zh-CN" sz="4000" dirty="0"/>
              <a:t>single</a:t>
            </a:r>
            <a:r>
              <a:rPr kumimoji="1" lang="zh-CN" altLang="en-US" sz="4000" dirty="0"/>
              <a:t> </a:t>
            </a:r>
            <a:r>
              <a:rPr kumimoji="1" lang="en-US" altLang="zh-CN" sz="4000" dirty="0"/>
              <a:t>model</a:t>
            </a:r>
          </a:p>
        </p:txBody>
      </p:sp>
    </p:spTree>
    <p:extLst>
      <p:ext uri="{BB962C8B-B14F-4D97-AF65-F5344CB8AC3E}">
        <p14:creationId xmlns:p14="http://schemas.microsoft.com/office/powerpoint/2010/main" val="364409982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7829</TotalTime>
  <Words>856</Words>
  <Application>Microsoft Macintosh PowerPoint</Application>
  <PresentationFormat>宽屏</PresentationFormat>
  <Paragraphs>127</Paragraphs>
  <Slides>26</Slides>
  <Notes>26</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26</vt:i4>
      </vt:variant>
    </vt:vector>
  </HeadingPairs>
  <TitlesOfParts>
    <vt:vector size="38" baseType="lpstr">
      <vt:lpstr>Microsoft Sans Serif</vt:lpstr>
      <vt:lpstr>-apple-system</vt:lpstr>
      <vt:lpstr>Helvetica Neue</vt:lpstr>
      <vt:lpstr>NotoSansSC</vt:lpstr>
      <vt:lpstr>Play</vt:lpstr>
      <vt:lpstr>Montserrat</vt:lpstr>
      <vt:lpstr>Alibaba PuHuiTi B</vt:lpstr>
      <vt:lpstr>Tsukushi A Round Gothic Bold</vt:lpstr>
      <vt:lpstr>Arial</vt:lpstr>
      <vt:lpstr>Tsukushi A Round Gothic Regular</vt:lpstr>
      <vt:lpstr>Roboto</vt:lpstr>
      <vt:lpstr>Office Theme</vt:lpstr>
      <vt:lpstr>How Fast Can Your Model Composition Run in Serverless Inference?</vt:lpstr>
      <vt:lpstr>Why Model Composition?</vt:lpstr>
      <vt:lpstr>AI Models in a RAG System</vt:lpstr>
      <vt:lpstr>Why Serverless?</vt:lpstr>
      <vt:lpstr>Build &amp; Scale Compound AI System</vt:lpstr>
      <vt:lpstr>Application Code</vt:lpstr>
      <vt:lpstr>Application Code</vt:lpstr>
      <vt:lpstr>Model Inference: Benchmarking</vt:lpstr>
      <vt:lpstr>Compute Infrastructure: Cold Start</vt:lpstr>
      <vt:lpstr>Cloud Provisioning</vt:lpstr>
      <vt:lpstr>Container Image Pulling</vt:lpstr>
      <vt:lpstr>Why use P2P? </vt:lpstr>
      <vt:lpstr>Why use P2P? </vt:lpstr>
      <vt:lpstr>What is Dragonfly?</vt:lpstr>
      <vt:lpstr>Accelerate Pulling Container Image</vt:lpstr>
      <vt:lpstr>Accelerate Pulling Container Image</vt:lpstr>
      <vt:lpstr>Container Image Pulling</vt:lpstr>
      <vt:lpstr>Model Loading</vt:lpstr>
      <vt:lpstr>Model Loading</vt:lpstr>
      <vt:lpstr>Model Loading</vt:lpstr>
      <vt:lpstr>Model Loading</vt:lpstr>
      <vt:lpstr>Model Loading</vt:lpstr>
      <vt:lpstr>Accelerate Loading Model</vt:lpstr>
      <vt:lpstr>Accelerate Loading Model</vt:lpstr>
      <vt:lpstr>Cold Start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Fast Can Your Model Composition Run in Serverless Inference?</dc:title>
  <dc:creator>Craig Ross</dc:creator>
  <cp:lastModifiedBy>Fog Dong</cp:lastModifiedBy>
  <cp:revision>10</cp:revision>
  <dcterms:created xsi:type="dcterms:W3CDTF">2024-04-16T13:17:35Z</dcterms:created>
  <dcterms:modified xsi:type="dcterms:W3CDTF">2024-08-19T15:45:02Z</dcterms:modified>
</cp:coreProperties>
</file>